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61" r:id="rId5"/>
    <p:sldId id="305" r:id="rId6"/>
    <p:sldId id="285" r:id="rId7"/>
    <p:sldId id="269" r:id="rId8"/>
    <p:sldId id="284" r:id="rId9"/>
    <p:sldId id="306" r:id="rId10"/>
    <p:sldId id="260" r:id="rId11"/>
    <p:sldId id="296" r:id="rId12"/>
    <p:sldId id="279" r:id="rId13"/>
    <p:sldId id="297" r:id="rId14"/>
    <p:sldId id="291" r:id="rId15"/>
    <p:sldId id="295" r:id="rId16"/>
    <p:sldId id="309" r:id="rId17"/>
    <p:sldId id="310" r:id="rId18"/>
    <p:sldId id="338" r:id="rId19"/>
    <p:sldId id="339" r:id="rId20"/>
    <p:sldId id="304" r:id="rId21"/>
    <p:sldId id="290" r:id="rId22"/>
    <p:sldId id="317" r:id="rId23"/>
    <p:sldId id="315" r:id="rId24"/>
    <p:sldId id="303" r:id="rId25"/>
    <p:sldId id="323" r:id="rId26"/>
    <p:sldId id="322" r:id="rId27"/>
    <p:sldId id="320" r:id="rId28"/>
    <p:sldId id="319" r:id="rId29"/>
    <p:sldId id="289" r:id="rId30"/>
    <p:sldId id="312" r:id="rId31"/>
    <p:sldId id="327" r:id="rId32"/>
    <p:sldId id="324" r:id="rId33"/>
    <p:sldId id="302" r:id="rId34"/>
    <p:sldId id="326" r:id="rId35"/>
    <p:sldId id="329" r:id="rId36"/>
    <p:sldId id="331" r:id="rId37"/>
    <p:sldId id="298" r:id="rId38"/>
    <p:sldId id="313" r:id="rId39"/>
    <p:sldId id="334" r:id="rId40"/>
    <p:sldId id="333" r:id="rId41"/>
    <p:sldId id="332" r:id="rId42"/>
    <p:sldId id="299" r:id="rId43"/>
    <p:sldId id="314" r:id="rId44"/>
    <p:sldId id="336" r:id="rId45"/>
    <p:sldId id="337" r:id="rId46"/>
    <p:sldId id="335" r:id="rId47"/>
    <p:sldId id="308" r:id="rId48"/>
    <p:sldId id="307" r:id="rId49"/>
    <p:sldId id="277" r:id="rId50"/>
    <p:sldId id="281" r:id="rId51"/>
    <p:sldId id="282" r:id="rId52"/>
    <p:sldId id="275" r:id="rId53"/>
    <p:sldId id="283" r:id="rId54"/>
    <p:sldId id="286" r:id="rId55"/>
    <p:sldId id="287" r:id="rId56"/>
    <p:sldId id="288" r:id="rId57"/>
    <p:sldId id="264" r:id="rId58"/>
    <p:sldId id="273" r:id="rId59"/>
    <p:sldId id="274" r:id="rId60"/>
    <p:sldId id="293" r:id="rId61"/>
    <p:sldId id="294" r:id="rId62"/>
    <p:sldId id="266" r:id="rId63"/>
    <p:sldId id="292" r:id="rId64"/>
    <p:sldId id="263" r:id="rId65"/>
    <p:sldId id="262" r:id="rId66"/>
    <p:sldId id="259" r:id="rId6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5C5C5"/>
    <a:srgbClr val="FF505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80" y="1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91595-D640-462A-89B5-900DBAFC7FE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AC01C7B-B83F-4E21-A7CC-809CF9F804E8}">
      <dgm:prSet phldrT="[文字]" custT="1"/>
      <dgm:spPr>
        <a:solidFill>
          <a:srgbClr val="C00000"/>
        </a:solidFill>
      </dgm:spPr>
      <dgm:t>
        <a:bodyPr/>
        <a:lstStyle/>
        <a:p>
          <a:r>
            <a: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101</a:t>
          </a:r>
          <a:r>
            <a:rPr lang="zh-TW" altLang="en-US" sz="2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年學校國際化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09EB31B-31BE-4F41-8FC0-D74DCE0C908B}" type="parTrans" cxnId="{18B1ED19-59A6-4F7E-80E7-5942A0D4A870}">
      <dgm:prSet/>
      <dgm:spPr/>
      <dgm:t>
        <a:bodyPr/>
        <a:lstStyle/>
        <a:p>
          <a:endParaRPr lang="zh-TW" altLang="en-US"/>
        </a:p>
      </dgm:t>
    </dgm:pt>
    <dgm:pt modelId="{7E7A289E-9A26-47C9-8152-885DC58E56D8}" type="sibTrans" cxnId="{18B1ED19-59A6-4F7E-80E7-5942A0D4A870}">
      <dgm:prSet/>
      <dgm:spPr/>
      <dgm:t>
        <a:bodyPr/>
        <a:lstStyle/>
        <a:p>
          <a:endParaRPr lang="zh-TW" altLang="en-US"/>
        </a:p>
      </dgm:t>
    </dgm:pt>
    <dgm:pt modelId="{A3B705D1-65DC-4069-9A31-8B63888182DB}">
      <dgm:prSet phldrT="[文字]" custT="1"/>
      <dgm:spPr>
        <a:ln>
          <a:solidFill>
            <a:srgbClr val="C00000"/>
          </a:solidFill>
        </a:ln>
      </dgm:spPr>
      <dgm:t>
        <a:bodyPr anchor="ctr"/>
        <a:lstStyle/>
        <a:p>
          <a:pPr algn="ctr"/>
          <a:r>
            <a:rPr lang="zh-TW" altLang="en-US" sz="2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媽祖．瑪麗亞</a:t>
          </a:r>
          <a:endParaRPr lang="zh-TW" altLang="en-US" sz="2400" b="1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gm:t>
    </dgm:pt>
    <dgm:pt modelId="{395A7083-7F86-4233-AA19-2A1BCDBBBB62}" type="parTrans" cxnId="{2C72E516-39AF-43CD-BEA0-41CB215D3F38}">
      <dgm:prSet/>
      <dgm:spPr/>
      <dgm:t>
        <a:bodyPr/>
        <a:lstStyle/>
        <a:p>
          <a:endParaRPr lang="zh-TW" altLang="en-US"/>
        </a:p>
      </dgm:t>
    </dgm:pt>
    <dgm:pt modelId="{769F1D41-3B1C-40A5-962E-2FE8CD7C0066}" type="sibTrans" cxnId="{2C72E516-39AF-43CD-BEA0-41CB215D3F38}">
      <dgm:prSet/>
      <dgm:spPr/>
      <dgm:t>
        <a:bodyPr/>
        <a:lstStyle/>
        <a:p>
          <a:endParaRPr lang="zh-TW" altLang="en-US"/>
        </a:p>
      </dgm:t>
    </dgm:pt>
    <dgm:pt modelId="{024016B7-4B6E-4924-8C6E-7CB7891E8437}">
      <dgm:prSet phldrT="[文字]" custT="1"/>
      <dgm:spPr>
        <a:solidFill>
          <a:srgbClr val="00B050"/>
        </a:solidFill>
      </dgm:spPr>
      <dgm:t>
        <a:bodyPr/>
        <a:lstStyle/>
        <a:p>
          <a:r>
            <a:rPr lang="en-US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102</a:t>
          </a:r>
          <a:r>
            <a:rPr 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zh-TW" altLang="en-US" sz="24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教師專業成長</a:t>
          </a:r>
          <a:endParaRPr lang="zh-TW" altLang="en-US" sz="24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EBB246E-57DF-4853-9B98-72FBF1954F01}" type="parTrans" cxnId="{34F3DA6A-EA1F-434A-8339-47142E44D907}">
      <dgm:prSet/>
      <dgm:spPr/>
      <dgm:t>
        <a:bodyPr/>
        <a:lstStyle/>
        <a:p>
          <a:endParaRPr lang="zh-TW" altLang="en-US"/>
        </a:p>
      </dgm:t>
    </dgm:pt>
    <dgm:pt modelId="{866D3C8D-55C7-4577-B5DA-40C2DFD10441}" type="sibTrans" cxnId="{34F3DA6A-EA1F-434A-8339-47142E44D907}">
      <dgm:prSet/>
      <dgm:spPr/>
      <dgm:t>
        <a:bodyPr/>
        <a:lstStyle/>
        <a:p>
          <a:endParaRPr lang="zh-TW" altLang="en-US"/>
        </a:p>
      </dgm:t>
    </dgm:pt>
    <dgm:pt modelId="{7710675B-6B74-4881-823B-D921BC22D01D}">
      <dgm:prSet phldrT="[文字]" custT="1"/>
      <dgm:spPr>
        <a:ln>
          <a:solidFill>
            <a:srgbClr val="00B050"/>
          </a:solidFill>
        </a:ln>
      </dgm:spPr>
      <dgm:t>
        <a:bodyPr anchor="ctr"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zh-TW" altLang="en-US" sz="2400" b="1" cap="none" spc="0" dirty="0" smtClean="0">
              <a:ln/>
              <a:solidFill>
                <a:schemeClr val="accent3"/>
              </a:solidFill>
              <a:effectLst/>
            </a:rPr>
            <a:t>新港國際航前班</a:t>
          </a:r>
          <a:endParaRPr lang="zh-TW" altLang="en-US" sz="2400" b="1" cap="none" spc="0" dirty="0">
            <a:ln/>
            <a:solidFill>
              <a:schemeClr val="accent3"/>
            </a:solidFill>
            <a:effectLst/>
          </a:endParaRPr>
        </a:p>
      </dgm:t>
    </dgm:pt>
    <dgm:pt modelId="{15992969-4C7E-401B-9E58-50A578611537}" type="parTrans" cxnId="{362FA545-3D70-4527-95D0-3D7CA75E4B91}">
      <dgm:prSet/>
      <dgm:spPr/>
      <dgm:t>
        <a:bodyPr/>
        <a:lstStyle/>
        <a:p>
          <a:endParaRPr lang="zh-TW" altLang="en-US"/>
        </a:p>
      </dgm:t>
    </dgm:pt>
    <dgm:pt modelId="{16216A09-FC7B-4BE7-87DF-194FC698F523}" type="sibTrans" cxnId="{362FA545-3D70-4527-95D0-3D7CA75E4B91}">
      <dgm:prSet/>
      <dgm:spPr/>
      <dgm:t>
        <a:bodyPr/>
        <a:lstStyle/>
        <a:p>
          <a:endParaRPr lang="zh-TW" altLang="en-US"/>
        </a:p>
      </dgm:t>
    </dgm:pt>
    <dgm:pt modelId="{0FF44FFC-B4ED-49FF-8460-F5D93CE6ABF6}">
      <dgm:prSet phldrT="[文字]" custT="1"/>
      <dgm:spPr>
        <a:solidFill>
          <a:srgbClr val="0070C0"/>
        </a:solidFill>
      </dgm:spPr>
      <dgm:t>
        <a:bodyPr/>
        <a:lstStyle/>
        <a:p>
          <a:r>
            <a:rPr lang="en-US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103</a:t>
          </a:r>
          <a:r>
            <a:rPr 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課程發展與教學計畫</a:t>
          </a:r>
          <a:endParaRPr lang="zh-TW" altLang="en-US" sz="1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AACABD4-DD49-41B6-8FE1-E18B252FA5F7}" type="parTrans" cxnId="{6A2FA3D6-5737-4E15-B38D-C32B21713A5D}">
      <dgm:prSet/>
      <dgm:spPr/>
      <dgm:t>
        <a:bodyPr/>
        <a:lstStyle/>
        <a:p>
          <a:endParaRPr lang="zh-TW" altLang="en-US"/>
        </a:p>
      </dgm:t>
    </dgm:pt>
    <dgm:pt modelId="{599546B8-F473-4514-8887-24E0E0139A43}" type="sibTrans" cxnId="{6A2FA3D6-5737-4E15-B38D-C32B21713A5D}">
      <dgm:prSet/>
      <dgm:spPr/>
      <dgm:t>
        <a:bodyPr/>
        <a:lstStyle/>
        <a:p>
          <a:endParaRPr lang="zh-TW" altLang="en-US"/>
        </a:p>
      </dgm:t>
    </dgm:pt>
    <dgm:pt modelId="{B7C30020-6FEB-40D6-83CA-E1D7AD1651E8}">
      <dgm:prSet phldrT="[文字]" custT="1"/>
      <dgm:spPr>
        <a:ln>
          <a:solidFill>
            <a:srgbClr val="0070C0"/>
          </a:solidFill>
        </a:ln>
      </dgm:spPr>
      <dgm:t>
        <a:bodyPr anchor="ctr"/>
        <a:lstStyle/>
        <a:p>
          <a:r>
            <a:rPr lang="zh-TW" altLang="en-US" sz="2800" b="1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rPr>
            <a:t>從大樹看天下</a:t>
          </a:r>
          <a:endParaRPr lang="zh-TW" altLang="en-US" sz="2800" b="1" cap="none" spc="0" dirty="0">
            <a:ln w="12700">
              <a:solidFill>
                <a:schemeClr val="accent1"/>
              </a:solidFill>
              <a:prstDash val="solid"/>
            </a:ln>
            <a:pattFill prst="pct50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effectLst>
              <a:outerShdw dist="38100" dir="2640000" algn="bl" rotWithShape="0">
                <a:schemeClr val="accent1"/>
              </a:outerShdw>
            </a:effectLst>
          </a:endParaRPr>
        </a:p>
      </dgm:t>
    </dgm:pt>
    <dgm:pt modelId="{F482323C-2AF1-419C-8C91-7AB08F4FECEF}" type="parTrans" cxnId="{14F42F85-D88D-4E81-AACB-3330F41806BB}">
      <dgm:prSet/>
      <dgm:spPr/>
      <dgm:t>
        <a:bodyPr/>
        <a:lstStyle/>
        <a:p>
          <a:endParaRPr lang="zh-TW" altLang="en-US"/>
        </a:p>
      </dgm:t>
    </dgm:pt>
    <dgm:pt modelId="{359FF3BB-6F0A-4F90-A426-DC29F135BCF9}" type="sibTrans" cxnId="{14F42F85-D88D-4E81-AACB-3330F41806BB}">
      <dgm:prSet/>
      <dgm:spPr/>
      <dgm:t>
        <a:bodyPr/>
        <a:lstStyle/>
        <a:p>
          <a:endParaRPr lang="zh-TW" altLang="en-US"/>
        </a:p>
      </dgm:t>
    </dgm:pt>
    <dgm:pt modelId="{E4136F28-C863-4F00-AA7E-17DF56B70B83}" type="pres">
      <dgm:prSet presAssocID="{12091595-D640-462A-89B5-900DBAFC7FEC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CBA014F2-2200-4FF9-A45D-B5C57C3B911E}" type="pres">
      <dgm:prSet presAssocID="{1AC01C7B-B83F-4E21-A7CC-809CF9F804E8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D7DE40-42EA-45AA-8A32-4C1A06B979F2}" type="pres">
      <dgm:prSet presAssocID="{1AC01C7B-B83F-4E21-A7CC-809CF9F804E8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CFEF04-D479-40B9-A3CF-383AC1B6FD9D}" type="pres">
      <dgm:prSet presAssocID="{024016B7-4B6E-4924-8C6E-7CB7891E8437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A2CD8A-9FB3-4F18-A878-B7762F75BA44}" type="pres">
      <dgm:prSet presAssocID="{024016B7-4B6E-4924-8C6E-7CB7891E8437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2723B7-C819-4E49-83B4-82A1F506C967}" type="pres">
      <dgm:prSet presAssocID="{0FF44FFC-B4ED-49FF-8460-F5D93CE6ABF6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AE922E-BB06-423F-9E5A-7ED1BA2A6D6E}" type="pres">
      <dgm:prSet presAssocID="{0FF44FFC-B4ED-49FF-8460-F5D93CE6ABF6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A2FA3D6-5737-4E15-B38D-C32B21713A5D}" srcId="{12091595-D640-462A-89B5-900DBAFC7FEC}" destId="{0FF44FFC-B4ED-49FF-8460-F5D93CE6ABF6}" srcOrd="2" destOrd="0" parTransId="{1AACABD4-DD49-41B6-8FE1-E18B252FA5F7}" sibTransId="{599546B8-F473-4514-8887-24E0E0139A43}"/>
    <dgm:cxn modelId="{AE232757-0C6B-4205-AEC8-33E6301ED2D1}" type="presOf" srcId="{12091595-D640-462A-89B5-900DBAFC7FEC}" destId="{E4136F28-C863-4F00-AA7E-17DF56B70B83}" srcOrd="0" destOrd="0" presId="urn:microsoft.com/office/officeart/2009/3/layout/IncreasingArrowsProcess"/>
    <dgm:cxn modelId="{2FA38801-9EFE-4FC3-A375-2C7714D64972}" type="presOf" srcId="{1AC01C7B-B83F-4E21-A7CC-809CF9F804E8}" destId="{CBA014F2-2200-4FF9-A45D-B5C57C3B911E}" srcOrd="0" destOrd="0" presId="urn:microsoft.com/office/officeart/2009/3/layout/IncreasingArrowsProcess"/>
    <dgm:cxn modelId="{246C88E0-F857-482F-BDED-C3E5CF5086CE}" type="presOf" srcId="{B7C30020-6FEB-40D6-83CA-E1D7AD1651E8}" destId="{DFAE922E-BB06-423F-9E5A-7ED1BA2A6D6E}" srcOrd="0" destOrd="0" presId="urn:microsoft.com/office/officeart/2009/3/layout/IncreasingArrowsProcess"/>
    <dgm:cxn modelId="{4562B30C-0DCD-4BD6-9170-7E8720AD1CA0}" type="presOf" srcId="{0FF44FFC-B4ED-49FF-8460-F5D93CE6ABF6}" destId="{4A2723B7-C819-4E49-83B4-82A1F506C967}" srcOrd="0" destOrd="0" presId="urn:microsoft.com/office/officeart/2009/3/layout/IncreasingArrowsProcess"/>
    <dgm:cxn modelId="{34F3DA6A-EA1F-434A-8339-47142E44D907}" srcId="{12091595-D640-462A-89B5-900DBAFC7FEC}" destId="{024016B7-4B6E-4924-8C6E-7CB7891E8437}" srcOrd="1" destOrd="0" parTransId="{4EBB246E-57DF-4853-9B98-72FBF1954F01}" sibTransId="{866D3C8D-55C7-4577-B5DA-40C2DFD10441}"/>
    <dgm:cxn modelId="{362FA545-3D70-4527-95D0-3D7CA75E4B91}" srcId="{024016B7-4B6E-4924-8C6E-7CB7891E8437}" destId="{7710675B-6B74-4881-823B-D921BC22D01D}" srcOrd="0" destOrd="0" parTransId="{15992969-4C7E-401B-9E58-50A578611537}" sibTransId="{16216A09-FC7B-4BE7-87DF-194FC698F523}"/>
    <dgm:cxn modelId="{2C72E516-39AF-43CD-BEA0-41CB215D3F38}" srcId="{1AC01C7B-B83F-4E21-A7CC-809CF9F804E8}" destId="{A3B705D1-65DC-4069-9A31-8B63888182DB}" srcOrd="0" destOrd="0" parTransId="{395A7083-7F86-4233-AA19-2A1BCDBBBB62}" sibTransId="{769F1D41-3B1C-40A5-962E-2FE8CD7C0066}"/>
    <dgm:cxn modelId="{A6958546-4C2B-43AE-A668-B981F11A91E8}" type="presOf" srcId="{024016B7-4B6E-4924-8C6E-7CB7891E8437}" destId="{2FCFEF04-D479-40B9-A3CF-383AC1B6FD9D}" srcOrd="0" destOrd="0" presId="urn:microsoft.com/office/officeart/2009/3/layout/IncreasingArrowsProcess"/>
    <dgm:cxn modelId="{18B1ED19-59A6-4F7E-80E7-5942A0D4A870}" srcId="{12091595-D640-462A-89B5-900DBAFC7FEC}" destId="{1AC01C7B-B83F-4E21-A7CC-809CF9F804E8}" srcOrd="0" destOrd="0" parTransId="{109EB31B-31BE-4F41-8FC0-D74DCE0C908B}" sibTransId="{7E7A289E-9A26-47C9-8152-885DC58E56D8}"/>
    <dgm:cxn modelId="{7809F974-21B0-4A18-A942-149F83FAE9E9}" type="presOf" srcId="{7710675B-6B74-4881-823B-D921BC22D01D}" destId="{00A2CD8A-9FB3-4F18-A878-B7762F75BA44}" srcOrd="0" destOrd="0" presId="urn:microsoft.com/office/officeart/2009/3/layout/IncreasingArrowsProcess"/>
    <dgm:cxn modelId="{CC9307E7-E8E5-4A12-866F-AE53D37522FE}" type="presOf" srcId="{A3B705D1-65DC-4069-9A31-8B63888182DB}" destId="{FFD7DE40-42EA-45AA-8A32-4C1A06B979F2}" srcOrd="0" destOrd="0" presId="urn:microsoft.com/office/officeart/2009/3/layout/IncreasingArrowsProcess"/>
    <dgm:cxn modelId="{14F42F85-D88D-4E81-AACB-3330F41806BB}" srcId="{0FF44FFC-B4ED-49FF-8460-F5D93CE6ABF6}" destId="{B7C30020-6FEB-40D6-83CA-E1D7AD1651E8}" srcOrd="0" destOrd="0" parTransId="{F482323C-2AF1-419C-8C91-7AB08F4FECEF}" sibTransId="{359FF3BB-6F0A-4F90-A426-DC29F135BCF9}"/>
    <dgm:cxn modelId="{A642B682-C675-44E3-A0DF-99E94A2FF059}" type="presParOf" srcId="{E4136F28-C863-4F00-AA7E-17DF56B70B83}" destId="{CBA014F2-2200-4FF9-A45D-B5C57C3B911E}" srcOrd="0" destOrd="0" presId="urn:microsoft.com/office/officeart/2009/3/layout/IncreasingArrowsProcess"/>
    <dgm:cxn modelId="{0E518660-0666-45A4-9AB9-317FAE4BBA33}" type="presParOf" srcId="{E4136F28-C863-4F00-AA7E-17DF56B70B83}" destId="{FFD7DE40-42EA-45AA-8A32-4C1A06B979F2}" srcOrd="1" destOrd="0" presId="urn:microsoft.com/office/officeart/2009/3/layout/IncreasingArrowsProcess"/>
    <dgm:cxn modelId="{66E70368-7A08-433C-865C-937C03C8DBAF}" type="presParOf" srcId="{E4136F28-C863-4F00-AA7E-17DF56B70B83}" destId="{2FCFEF04-D479-40B9-A3CF-383AC1B6FD9D}" srcOrd="2" destOrd="0" presId="urn:microsoft.com/office/officeart/2009/3/layout/IncreasingArrowsProcess"/>
    <dgm:cxn modelId="{D9376D9F-1949-4DEA-8431-37A0CF9E31DE}" type="presParOf" srcId="{E4136F28-C863-4F00-AA7E-17DF56B70B83}" destId="{00A2CD8A-9FB3-4F18-A878-B7762F75BA44}" srcOrd="3" destOrd="0" presId="urn:microsoft.com/office/officeart/2009/3/layout/IncreasingArrowsProcess"/>
    <dgm:cxn modelId="{1D668CE3-2F54-4E80-906D-28D974A6AE6F}" type="presParOf" srcId="{E4136F28-C863-4F00-AA7E-17DF56B70B83}" destId="{4A2723B7-C819-4E49-83B4-82A1F506C967}" srcOrd="4" destOrd="0" presId="urn:microsoft.com/office/officeart/2009/3/layout/IncreasingArrowsProcess"/>
    <dgm:cxn modelId="{B0995D10-8727-4BC8-A41C-FFE3F946CC67}" type="presParOf" srcId="{E4136F28-C863-4F00-AA7E-17DF56B70B83}" destId="{DFAE922E-BB06-423F-9E5A-7ED1BA2A6D6E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EF2089-519D-4D87-95A9-0E520B0BF7B5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A61140E-617B-43E9-ACF3-C7BA0BC80FFE}">
      <dgm:prSet phldrT="[文字]"/>
      <dgm:spPr/>
      <dgm:t>
        <a:bodyPr/>
        <a:lstStyle/>
        <a:p>
          <a:r>
            <a:rPr lang="zh-TW" b="1" dirty="0" smtClean="0"/>
            <a:t>台灣欒樹與</a:t>
          </a:r>
          <a:endParaRPr lang="en-US" altLang="zh-TW" b="1" dirty="0" smtClean="0"/>
        </a:p>
        <a:p>
          <a:r>
            <a:rPr lang="zh-TW" b="1" dirty="0" smtClean="0"/>
            <a:t>印度菩提</a:t>
          </a:r>
          <a:endParaRPr lang="zh-TW" altLang="en-US" dirty="0"/>
        </a:p>
      </dgm:t>
    </dgm:pt>
    <dgm:pt modelId="{38D6E72E-EEF4-40BF-B131-7B106882DD71}" type="parTrans" cxnId="{AAB9439D-0CF8-49BA-8211-113C644AF656}">
      <dgm:prSet/>
      <dgm:spPr/>
      <dgm:t>
        <a:bodyPr/>
        <a:lstStyle/>
        <a:p>
          <a:endParaRPr lang="zh-TW" altLang="en-US"/>
        </a:p>
      </dgm:t>
    </dgm:pt>
    <dgm:pt modelId="{6DBBF185-8C87-4F46-938B-2CF218ED77C9}" type="sibTrans" cxnId="{AAB9439D-0CF8-49BA-8211-113C644AF656}">
      <dgm:prSet/>
      <dgm:spPr/>
      <dgm:t>
        <a:bodyPr/>
        <a:lstStyle/>
        <a:p>
          <a:endParaRPr lang="zh-TW" altLang="en-US"/>
        </a:p>
      </dgm:t>
    </dgm:pt>
    <dgm:pt modelId="{11F5098B-B659-42BE-995E-7E387169E0BB}">
      <dgm:prSet phldrT="[文字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b="1" dirty="0" smtClean="0"/>
            <a:t>一二三木頭人</a:t>
          </a:r>
          <a:endParaRPr lang="zh-TW" altLang="en-US" dirty="0"/>
        </a:p>
      </dgm:t>
    </dgm:pt>
    <dgm:pt modelId="{66BD21AD-191B-4DD8-8716-FB2A89B81B94}" type="parTrans" cxnId="{4F4520E8-BE8C-4A80-804E-9590D2342C23}">
      <dgm:prSet/>
      <dgm:spPr/>
      <dgm:t>
        <a:bodyPr/>
        <a:lstStyle/>
        <a:p>
          <a:endParaRPr lang="zh-TW" altLang="en-US"/>
        </a:p>
      </dgm:t>
    </dgm:pt>
    <dgm:pt modelId="{D71B9A79-6231-42FF-9E41-F656C1D1DB7A}" type="sibTrans" cxnId="{4F4520E8-BE8C-4A80-804E-9590D2342C23}">
      <dgm:prSet/>
      <dgm:spPr/>
      <dgm:t>
        <a:bodyPr/>
        <a:lstStyle/>
        <a:p>
          <a:endParaRPr lang="zh-TW" altLang="en-US"/>
        </a:p>
      </dgm:t>
    </dgm:pt>
    <dgm:pt modelId="{9DB4FDEB-3AC4-4BFF-AC93-E739758B8954}">
      <dgm:prSet phldrT="[文字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b="1" dirty="0" smtClean="0"/>
            <a:t>台灣欒樹 變</a:t>
          </a:r>
          <a:r>
            <a:rPr lang="en-US" b="1" dirty="0" smtClean="0"/>
            <a:t>!</a:t>
          </a:r>
          <a:r>
            <a:rPr lang="zh-TW" b="1" dirty="0" smtClean="0"/>
            <a:t>變</a:t>
          </a:r>
          <a:r>
            <a:rPr lang="en-US" b="1" dirty="0" smtClean="0"/>
            <a:t>!</a:t>
          </a:r>
          <a:r>
            <a:rPr lang="zh-TW" b="1" dirty="0" smtClean="0"/>
            <a:t>變</a:t>
          </a:r>
          <a:r>
            <a:rPr lang="en-US" b="1" dirty="0" smtClean="0"/>
            <a:t>!</a:t>
          </a:r>
          <a:endParaRPr lang="zh-TW" altLang="en-US" dirty="0"/>
        </a:p>
      </dgm:t>
    </dgm:pt>
    <dgm:pt modelId="{050D55B0-6C84-4651-93D5-7B71EC9FF27F}" type="parTrans" cxnId="{99B57C1D-FD78-41ED-9421-2B15E6068D95}">
      <dgm:prSet/>
      <dgm:spPr/>
      <dgm:t>
        <a:bodyPr/>
        <a:lstStyle/>
        <a:p>
          <a:endParaRPr lang="zh-TW" altLang="en-US"/>
        </a:p>
      </dgm:t>
    </dgm:pt>
    <dgm:pt modelId="{5E4D8758-33D2-4E61-8DFE-A92F42F53DC0}" type="sibTrans" cxnId="{99B57C1D-FD78-41ED-9421-2B15E6068D95}">
      <dgm:prSet/>
      <dgm:spPr/>
      <dgm:t>
        <a:bodyPr/>
        <a:lstStyle/>
        <a:p>
          <a:endParaRPr lang="zh-TW" altLang="en-US"/>
        </a:p>
      </dgm:t>
    </dgm:pt>
    <dgm:pt modelId="{65E7AE2B-AFB9-4DBA-B8CB-926147FEBEDA}">
      <dgm:prSet phldrT="[文字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2400" b="1" dirty="0" smtClean="0"/>
            <a:t>就是愛樹</a:t>
          </a:r>
          <a:endParaRPr lang="zh-TW" altLang="en-US" sz="2400" dirty="0"/>
        </a:p>
      </dgm:t>
    </dgm:pt>
    <dgm:pt modelId="{35E4D2F6-00EF-4688-B840-1E13190D24DC}" type="parTrans" cxnId="{441D9B8E-F700-4A43-8869-5D69ABD450D4}">
      <dgm:prSet/>
      <dgm:spPr/>
      <dgm:t>
        <a:bodyPr/>
        <a:lstStyle/>
        <a:p>
          <a:endParaRPr lang="zh-TW" altLang="en-US"/>
        </a:p>
      </dgm:t>
    </dgm:pt>
    <dgm:pt modelId="{148517C6-0A7D-4F24-A914-DD3AD1D71505}" type="sibTrans" cxnId="{441D9B8E-F700-4A43-8869-5D69ABD450D4}">
      <dgm:prSet/>
      <dgm:spPr/>
      <dgm:t>
        <a:bodyPr/>
        <a:lstStyle/>
        <a:p>
          <a:endParaRPr lang="zh-TW" altLang="en-US"/>
        </a:p>
      </dgm:t>
    </dgm:pt>
    <dgm:pt modelId="{7B02D718-FE86-4B0A-9597-A635AC8775C8}">
      <dgm:prSet phldrT="[文字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2000" b="1" dirty="0" smtClean="0"/>
            <a:t>樹下的約定</a:t>
          </a:r>
          <a:endParaRPr lang="zh-TW" altLang="en-US" sz="2000" dirty="0"/>
        </a:p>
      </dgm:t>
    </dgm:pt>
    <dgm:pt modelId="{8FF4E6A3-4D74-470B-AB0A-11755746B6A8}" type="parTrans" cxnId="{2224D6E8-BF44-4451-83F3-17672401BD39}">
      <dgm:prSet/>
      <dgm:spPr/>
      <dgm:t>
        <a:bodyPr/>
        <a:lstStyle/>
        <a:p>
          <a:endParaRPr lang="zh-TW" altLang="en-US"/>
        </a:p>
      </dgm:t>
    </dgm:pt>
    <dgm:pt modelId="{077B52A9-F857-47EA-9CF1-46B6A5673870}" type="sibTrans" cxnId="{2224D6E8-BF44-4451-83F3-17672401BD39}">
      <dgm:prSet/>
      <dgm:spPr/>
      <dgm:t>
        <a:bodyPr/>
        <a:lstStyle/>
        <a:p>
          <a:endParaRPr lang="zh-TW" altLang="en-US"/>
        </a:p>
      </dgm:t>
    </dgm:pt>
    <dgm:pt modelId="{388C7F20-5BBC-410C-BB9E-355CF7B68979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2400" b="1" dirty="0" smtClean="0"/>
            <a:t>樹 植多少</a:t>
          </a:r>
          <a:endParaRPr lang="zh-TW" altLang="en-US" sz="2400" dirty="0"/>
        </a:p>
      </dgm:t>
    </dgm:pt>
    <dgm:pt modelId="{E4E9A2D9-28D2-425A-99E0-66D9DF43F9EF}" type="parTrans" cxnId="{DF651B69-CC81-4556-9C42-BBF9F13286DC}">
      <dgm:prSet/>
      <dgm:spPr/>
      <dgm:t>
        <a:bodyPr/>
        <a:lstStyle/>
        <a:p>
          <a:endParaRPr lang="zh-TW" altLang="en-US"/>
        </a:p>
      </dgm:t>
    </dgm:pt>
    <dgm:pt modelId="{A1F33BC2-6BC7-4B33-B6DE-3D615231E84B}" type="sibTrans" cxnId="{DF651B69-CC81-4556-9C42-BBF9F13286DC}">
      <dgm:prSet/>
      <dgm:spPr/>
      <dgm:t>
        <a:bodyPr/>
        <a:lstStyle/>
        <a:p>
          <a:endParaRPr lang="zh-TW" altLang="en-US"/>
        </a:p>
      </dgm:t>
    </dgm:pt>
    <dgm:pt modelId="{906CD7D6-7E64-4B9A-A56E-044DDFCF994D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2000" b="1" dirty="0" smtClean="0"/>
            <a:t>菩提的智慧</a:t>
          </a:r>
          <a:endParaRPr lang="zh-TW" altLang="en-US" sz="2000" dirty="0"/>
        </a:p>
      </dgm:t>
    </dgm:pt>
    <dgm:pt modelId="{DA76EF67-34F8-4B20-8A26-DF1DE64D0793}" type="parTrans" cxnId="{84D4EC3F-11CD-425B-A0EC-0127703127A6}">
      <dgm:prSet/>
      <dgm:spPr/>
      <dgm:t>
        <a:bodyPr/>
        <a:lstStyle/>
        <a:p>
          <a:endParaRPr lang="zh-TW" altLang="en-US"/>
        </a:p>
      </dgm:t>
    </dgm:pt>
    <dgm:pt modelId="{72CF76BF-142D-462B-8C11-F34D7AFFF4A2}" type="sibTrans" cxnId="{84D4EC3F-11CD-425B-A0EC-0127703127A6}">
      <dgm:prSet/>
      <dgm:spPr/>
      <dgm:t>
        <a:bodyPr/>
        <a:lstStyle/>
        <a:p>
          <a:endParaRPr lang="zh-TW" altLang="en-US"/>
        </a:p>
      </dgm:t>
    </dgm:pt>
    <dgm:pt modelId="{B44138BC-B0DE-48E6-A54F-87C76FE156C4}" type="pres">
      <dgm:prSet presAssocID="{9AEF2089-519D-4D87-95A9-0E520B0BF7B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802DF7-00E5-4F1B-9767-AA085143CD65}" type="pres">
      <dgm:prSet presAssocID="{FA61140E-617B-43E9-ACF3-C7BA0BC80FFE}" presName="centerShape" presStyleLbl="node0" presStyleIdx="0" presStyleCnt="1" custScaleX="117972" custScaleY="101885"/>
      <dgm:spPr/>
      <dgm:t>
        <a:bodyPr/>
        <a:lstStyle/>
        <a:p>
          <a:endParaRPr lang="zh-TW" altLang="en-US"/>
        </a:p>
      </dgm:t>
    </dgm:pt>
    <dgm:pt modelId="{F75EF01F-82A6-44CA-A6A5-7C07BD57D57E}" type="pres">
      <dgm:prSet presAssocID="{66BD21AD-191B-4DD8-8716-FB2A89B81B94}" presName="parTrans" presStyleLbl="sibTrans2D1" presStyleIdx="0" presStyleCnt="6"/>
      <dgm:spPr/>
      <dgm:t>
        <a:bodyPr/>
        <a:lstStyle/>
        <a:p>
          <a:endParaRPr lang="zh-TW" altLang="en-US"/>
        </a:p>
      </dgm:t>
    </dgm:pt>
    <dgm:pt modelId="{D57E0630-7771-4EDE-9359-B1C8D4C37EF9}" type="pres">
      <dgm:prSet presAssocID="{66BD21AD-191B-4DD8-8716-FB2A89B81B94}" presName="connectorText" presStyleLbl="sibTrans2D1" presStyleIdx="0" presStyleCnt="6"/>
      <dgm:spPr/>
      <dgm:t>
        <a:bodyPr/>
        <a:lstStyle/>
        <a:p>
          <a:endParaRPr lang="zh-TW" altLang="en-US"/>
        </a:p>
      </dgm:t>
    </dgm:pt>
    <dgm:pt modelId="{73B0EBD9-9786-417A-AF8D-815580489FEC}" type="pres">
      <dgm:prSet presAssocID="{11F5098B-B659-42BE-995E-7E387169E0B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9C83BC-86AA-4E7D-9EA0-1A7BFBF5F21B}" type="pres">
      <dgm:prSet presAssocID="{8FF4E6A3-4D74-470B-AB0A-11755746B6A8}" presName="parTrans" presStyleLbl="sibTrans2D1" presStyleIdx="1" presStyleCnt="6"/>
      <dgm:spPr/>
      <dgm:t>
        <a:bodyPr/>
        <a:lstStyle/>
        <a:p>
          <a:endParaRPr lang="zh-TW" altLang="en-US"/>
        </a:p>
      </dgm:t>
    </dgm:pt>
    <dgm:pt modelId="{18444C1E-262A-4E12-9025-13C73F0EA8A6}" type="pres">
      <dgm:prSet presAssocID="{8FF4E6A3-4D74-470B-AB0A-11755746B6A8}" presName="connectorText" presStyleLbl="sibTrans2D1" presStyleIdx="1" presStyleCnt="6"/>
      <dgm:spPr/>
      <dgm:t>
        <a:bodyPr/>
        <a:lstStyle/>
        <a:p>
          <a:endParaRPr lang="zh-TW" altLang="en-US"/>
        </a:p>
      </dgm:t>
    </dgm:pt>
    <dgm:pt modelId="{23295D1C-3C5C-4F66-908D-EDC2BF5076DE}" type="pres">
      <dgm:prSet presAssocID="{7B02D718-FE86-4B0A-9597-A635AC8775C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8FC6C4-7F30-47AA-9835-0BAB7C34B62A}" type="pres">
      <dgm:prSet presAssocID="{35E4D2F6-00EF-4688-B840-1E13190D24DC}" presName="parTrans" presStyleLbl="sibTrans2D1" presStyleIdx="2" presStyleCnt="6"/>
      <dgm:spPr/>
      <dgm:t>
        <a:bodyPr/>
        <a:lstStyle/>
        <a:p>
          <a:endParaRPr lang="zh-TW" altLang="en-US"/>
        </a:p>
      </dgm:t>
    </dgm:pt>
    <dgm:pt modelId="{D1C60071-75D8-4E8A-9A4C-846E71001607}" type="pres">
      <dgm:prSet presAssocID="{35E4D2F6-00EF-4688-B840-1E13190D24DC}" presName="connectorText" presStyleLbl="sibTrans2D1" presStyleIdx="2" presStyleCnt="6"/>
      <dgm:spPr/>
      <dgm:t>
        <a:bodyPr/>
        <a:lstStyle/>
        <a:p>
          <a:endParaRPr lang="zh-TW" altLang="en-US"/>
        </a:p>
      </dgm:t>
    </dgm:pt>
    <dgm:pt modelId="{FE0694E2-D4E5-4AC7-8DDB-EA8870E9029F}" type="pres">
      <dgm:prSet presAssocID="{65E7AE2B-AFB9-4DBA-B8CB-926147FEBED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92128F-5E4F-4820-A60E-70D5158C7CFF}" type="pres">
      <dgm:prSet presAssocID="{050D55B0-6C84-4651-93D5-7B71EC9FF27F}" presName="parTrans" presStyleLbl="sibTrans2D1" presStyleIdx="3" presStyleCnt="6"/>
      <dgm:spPr/>
      <dgm:t>
        <a:bodyPr/>
        <a:lstStyle/>
        <a:p>
          <a:endParaRPr lang="zh-TW" altLang="en-US"/>
        </a:p>
      </dgm:t>
    </dgm:pt>
    <dgm:pt modelId="{1A203160-0647-4B84-A06A-6FF2C74168C1}" type="pres">
      <dgm:prSet presAssocID="{050D55B0-6C84-4651-93D5-7B71EC9FF27F}" presName="connectorText" presStyleLbl="sibTrans2D1" presStyleIdx="3" presStyleCnt="6"/>
      <dgm:spPr/>
      <dgm:t>
        <a:bodyPr/>
        <a:lstStyle/>
        <a:p>
          <a:endParaRPr lang="zh-TW" altLang="en-US"/>
        </a:p>
      </dgm:t>
    </dgm:pt>
    <dgm:pt modelId="{3150CDE0-F5FD-42E9-82CD-154CBFF3CF20}" type="pres">
      <dgm:prSet presAssocID="{9DB4FDEB-3AC4-4BFF-AC93-E739758B8954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909273-FFBB-4FE1-B0E4-09D83030D310}" type="pres">
      <dgm:prSet presAssocID="{E4E9A2D9-28D2-425A-99E0-66D9DF43F9EF}" presName="parTrans" presStyleLbl="sibTrans2D1" presStyleIdx="4" presStyleCnt="6"/>
      <dgm:spPr/>
      <dgm:t>
        <a:bodyPr/>
        <a:lstStyle/>
        <a:p>
          <a:endParaRPr lang="zh-TW" altLang="en-US"/>
        </a:p>
      </dgm:t>
    </dgm:pt>
    <dgm:pt modelId="{0549C953-C016-4858-91CA-4B7FE1F66676}" type="pres">
      <dgm:prSet presAssocID="{E4E9A2D9-28D2-425A-99E0-66D9DF43F9EF}" presName="connectorText" presStyleLbl="sibTrans2D1" presStyleIdx="4" presStyleCnt="6"/>
      <dgm:spPr/>
      <dgm:t>
        <a:bodyPr/>
        <a:lstStyle/>
        <a:p>
          <a:endParaRPr lang="zh-TW" altLang="en-US"/>
        </a:p>
      </dgm:t>
    </dgm:pt>
    <dgm:pt modelId="{CA0BD1F5-65A7-47D0-BF35-A6F9843F3454}" type="pres">
      <dgm:prSet presAssocID="{388C7F20-5BBC-410C-BB9E-355CF7B6897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4AB09C-4E7F-40C1-BE49-D2ED2873A6A1}" type="pres">
      <dgm:prSet presAssocID="{DA76EF67-34F8-4B20-8A26-DF1DE64D0793}" presName="parTrans" presStyleLbl="sibTrans2D1" presStyleIdx="5" presStyleCnt="6"/>
      <dgm:spPr/>
      <dgm:t>
        <a:bodyPr/>
        <a:lstStyle/>
        <a:p>
          <a:endParaRPr lang="zh-TW" altLang="en-US"/>
        </a:p>
      </dgm:t>
    </dgm:pt>
    <dgm:pt modelId="{E3034375-B2BE-474E-8E20-637A01DF59D0}" type="pres">
      <dgm:prSet presAssocID="{DA76EF67-34F8-4B20-8A26-DF1DE64D0793}" presName="connectorText" presStyleLbl="sibTrans2D1" presStyleIdx="5" presStyleCnt="6"/>
      <dgm:spPr/>
      <dgm:t>
        <a:bodyPr/>
        <a:lstStyle/>
        <a:p>
          <a:endParaRPr lang="zh-TW" altLang="en-US"/>
        </a:p>
      </dgm:t>
    </dgm:pt>
    <dgm:pt modelId="{623CD2CD-4D25-4F1D-8B03-532C15DCDB60}" type="pres">
      <dgm:prSet presAssocID="{906CD7D6-7E64-4B9A-A56E-044DDFCF994D}" presName="node" presStyleLbl="node1" presStyleIdx="5" presStyleCnt="6" custRadScaleRad="102983" custRadScaleInc="51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42E82FC-A87C-454F-B193-1B4A6FFF98B0}" type="presOf" srcId="{DA76EF67-34F8-4B20-8A26-DF1DE64D0793}" destId="{E3034375-B2BE-474E-8E20-637A01DF59D0}" srcOrd="1" destOrd="0" presId="urn:microsoft.com/office/officeart/2005/8/layout/radial5"/>
    <dgm:cxn modelId="{AF2ECD01-F26C-4E17-85E1-7FEDD8752E8B}" type="presOf" srcId="{8FF4E6A3-4D74-470B-AB0A-11755746B6A8}" destId="{4A9C83BC-86AA-4E7D-9EA0-1A7BFBF5F21B}" srcOrd="0" destOrd="0" presId="urn:microsoft.com/office/officeart/2005/8/layout/radial5"/>
    <dgm:cxn modelId="{9690865E-C673-4836-9A7C-056CF17A25B0}" type="presOf" srcId="{050D55B0-6C84-4651-93D5-7B71EC9FF27F}" destId="{0D92128F-5E4F-4820-A60E-70D5158C7CFF}" srcOrd="0" destOrd="0" presId="urn:microsoft.com/office/officeart/2005/8/layout/radial5"/>
    <dgm:cxn modelId="{4F4520E8-BE8C-4A80-804E-9590D2342C23}" srcId="{FA61140E-617B-43E9-ACF3-C7BA0BC80FFE}" destId="{11F5098B-B659-42BE-995E-7E387169E0BB}" srcOrd="0" destOrd="0" parTransId="{66BD21AD-191B-4DD8-8716-FB2A89B81B94}" sibTransId="{D71B9A79-6231-42FF-9E41-F656C1D1DB7A}"/>
    <dgm:cxn modelId="{99B57C1D-FD78-41ED-9421-2B15E6068D95}" srcId="{FA61140E-617B-43E9-ACF3-C7BA0BC80FFE}" destId="{9DB4FDEB-3AC4-4BFF-AC93-E739758B8954}" srcOrd="3" destOrd="0" parTransId="{050D55B0-6C84-4651-93D5-7B71EC9FF27F}" sibTransId="{5E4D8758-33D2-4E61-8DFE-A92F42F53DC0}"/>
    <dgm:cxn modelId="{B4F178A0-9FE3-4922-A61C-AF169D4D387B}" type="presOf" srcId="{11F5098B-B659-42BE-995E-7E387169E0BB}" destId="{73B0EBD9-9786-417A-AF8D-815580489FEC}" srcOrd="0" destOrd="0" presId="urn:microsoft.com/office/officeart/2005/8/layout/radial5"/>
    <dgm:cxn modelId="{2224D6E8-BF44-4451-83F3-17672401BD39}" srcId="{FA61140E-617B-43E9-ACF3-C7BA0BC80FFE}" destId="{7B02D718-FE86-4B0A-9597-A635AC8775C8}" srcOrd="1" destOrd="0" parTransId="{8FF4E6A3-4D74-470B-AB0A-11755746B6A8}" sibTransId="{077B52A9-F857-47EA-9CF1-46B6A5673870}"/>
    <dgm:cxn modelId="{A84BDE16-0888-455F-B5BB-20221268335A}" type="presOf" srcId="{7B02D718-FE86-4B0A-9597-A635AC8775C8}" destId="{23295D1C-3C5C-4F66-908D-EDC2BF5076DE}" srcOrd="0" destOrd="0" presId="urn:microsoft.com/office/officeart/2005/8/layout/radial5"/>
    <dgm:cxn modelId="{D14E2AC1-10A7-4864-A704-A876A23FF7FC}" type="presOf" srcId="{66BD21AD-191B-4DD8-8716-FB2A89B81B94}" destId="{D57E0630-7771-4EDE-9359-B1C8D4C37EF9}" srcOrd="1" destOrd="0" presId="urn:microsoft.com/office/officeart/2005/8/layout/radial5"/>
    <dgm:cxn modelId="{E53F959D-C2E6-4A07-9605-BCCD36BA970C}" type="presOf" srcId="{35E4D2F6-00EF-4688-B840-1E13190D24DC}" destId="{578FC6C4-7F30-47AA-9835-0BAB7C34B62A}" srcOrd="0" destOrd="0" presId="urn:microsoft.com/office/officeart/2005/8/layout/radial5"/>
    <dgm:cxn modelId="{1FD88C8E-0724-49C3-BA77-9DC256A4F78B}" type="presOf" srcId="{9AEF2089-519D-4D87-95A9-0E520B0BF7B5}" destId="{B44138BC-B0DE-48E6-A54F-87C76FE156C4}" srcOrd="0" destOrd="0" presId="urn:microsoft.com/office/officeart/2005/8/layout/radial5"/>
    <dgm:cxn modelId="{DF651B69-CC81-4556-9C42-BBF9F13286DC}" srcId="{FA61140E-617B-43E9-ACF3-C7BA0BC80FFE}" destId="{388C7F20-5BBC-410C-BB9E-355CF7B68979}" srcOrd="4" destOrd="0" parTransId="{E4E9A2D9-28D2-425A-99E0-66D9DF43F9EF}" sibTransId="{A1F33BC2-6BC7-4B33-B6DE-3D615231E84B}"/>
    <dgm:cxn modelId="{A1D82E88-3E10-4F16-9602-B5271BA622FF}" type="presOf" srcId="{DA76EF67-34F8-4B20-8A26-DF1DE64D0793}" destId="{104AB09C-4E7F-40C1-BE49-D2ED2873A6A1}" srcOrd="0" destOrd="0" presId="urn:microsoft.com/office/officeart/2005/8/layout/radial5"/>
    <dgm:cxn modelId="{EE3F8772-C2FC-4E00-BE69-82372453761B}" type="presOf" srcId="{8FF4E6A3-4D74-470B-AB0A-11755746B6A8}" destId="{18444C1E-262A-4E12-9025-13C73F0EA8A6}" srcOrd="1" destOrd="0" presId="urn:microsoft.com/office/officeart/2005/8/layout/radial5"/>
    <dgm:cxn modelId="{343BD5B2-01F8-4341-A484-437B4F80EEC3}" type="presOf" srcId="{35E4D2F6-00EF-4688-B840-1E13190D24DC}" destId="{D1C60071-75D8-4E8A-9A4C-846E71001607}" srcOrd="1" destOrd="0" presId="urn:microsoft.com/office/officeart/2005/8/layout/radial5"/>
    <dgm:cxn modelId="{AAB9439D-0CF8-49BA-8211-113C644AF656}" srcId="{9AEF2089-519D-4D87-95A9-0E520B0BF7B5}" destId="{FA61140E-617B-43E9-ACF3-C7BA0BC80FFE}" srcOrd="0" destOrd="0" parTransId="{38D6E72E-EEF4-40BF-B131-7B106882DD71}" sibTransId="{6DBBF185-8C87-4F46-938B-2CF218ED77C9}"/>
    <dgm:cxn modelId="{3FA60EFB-87F1-40B7-B282-4B720639D0F0}" type="presOf" srcId="{FA61140E-617B-43E9-ACF3-C7BA0BC80FFE}" destId="{D1802DF7-00E5-4F1B-9767-AA085143CD65}" srcOrd="0" destOrd="0" presId="urn:microsoft.com/office/officeart/2005/8/layout/radial5"/>
    <dgm:cxn modelId="{C1411C98-11BC-47B8-A3D6-9409B1D76D6C}" type="presOf" srcId="{65E7AE2B-AFB9-4DBA-B8CB-926147FEBEDA}" destId="{FE0694E2-D4E5-4AC7-8DDB-EA8870E9029F}" srcOrd="0" destOrd="0" presId="urn:microsoft.com/office/officeart/2005/8/layout/radial5"/>
    <dgm:cxn modelId="{0A4E1254-22EF-4CF7-AF12-12AF53AFE056}" type="presOf" srcId="{906CD7D6-7E64-4B9A-A56E-044DDFCF994D}" destId="{623CD2CD-4D25-4F1D-8B03-532C15DCDB60}" srcOrd="0" destOrd="0" presId="urn:microsoft.com/office/officeart/2005/8/layout/radial5"/>
    <dgm:cxn modelId="{84D4EC3F-11CD-425B-A0EC-0127703127A6}" srcId="{FA61140E-617B-43E9-ACF3-C7BA0BC80FFE}" destId="{906CD7D6-7E64-4B9A-A56E-044DDFCF994D}" srcOrd="5" destOrd="0" parTransId="{DA76EF67-34F8-4B20-8A26-DF1DE64D0793}" sibTransId="{72CF76BF-142D-462B-8C11-F34D7AFFF4A2}"/>
    <dgm:cxn modelId="{DE93781B-74FB-4631-ABF8-92F97D05DBEA}" type="presOf" srcId="{050D55B0-6C84-4651-93D5-7B71EC9FF27F}" destId="{1A203160-0647-4B84-A06A-6FF2C74168C1}" srcOrd="1" destOrd="0" presId="urn:microsoft.com/office/officeart/2005/8/layout/radial5"/>
    <dgm:cxn modelId="{441D9B8E-F700-4A43-8869-5D69ABD450D4}" srcId="{FA61140E-617B-43E9-ACF3-C7BA0BC80FFE}" destId="{65E7AE2B-AFB9-4DBA-B8CB-926147FEBEDA}" srcOrd="2" destOrd="0" parTransId="{35E4D2F6-00EF-4688-B840-1E13190D24DC}" sibTransId="{148517C6-0A7D-4F24-A914-DD3AD1D71505}"/>
    <dgm:cxn modelId="{8D6336FE-5326-44D6-92FA-0AC311BE39B7}" type="presOf" srcId="{9DB4FDEB-3AC4-4BFF-AC93-E739758B8954}" destId="{3150CDE0-F5FD-42E9-82CD-154CBFF3CF20}" srcOrd="0" destOrd="0" presId="urn:microsoft.com/office/officeart/2005/8/layout/radial5"/>
    <dgm:cxn modelId="{74CFA058-B496-488D-A412-ADBD76DDFECE}" type="presOf" srcId="{E4E9A2D9-28D2-425A-99E0-66D9DF43F9EF}" destId="{B1909273-FFBB-4FE1-B0E4-09D83030D310}" srcOrd="0" destOrd="0" presId="urn:microsoft.com/office/officeart/2005/8/layout/radial5"/>
    <dgm:cxn modelId="{CDE140D4-0B0E-4E93-AC78-0383784757E6}" type="presOf" srcId="{388C7F20-5BBC-410C-BB9E-355CF7B68979}" destId="{CA0BD1F5-65A7-47D0-BF35-A6F9843F3454}" srcOrd="0" destOrd="0" presId="urn:microsoft.com/office/officeart/2005/8/layout/radial5"/>
    <dgm:cxn modelId="{E41D1842-BF9E-41A9-AA0C-8DEBB0562FE0}" type="presOf" srcId="{E4E9A2D9-28D2-425A-99E0-66D9DF43F9EF}" destId="{0549C953-C016-4858-91CA-4B7FE1F66676}" srcOrd="1" destOrd="0" presId="urn:microsoft.com/office/officeart/2005/8/layout/radial5"/>
    <dgm:cxn modelId="{505B97EB-8A11-4FCC-9EC8-036F16998794}" type="presOf" srcId="{66BD21AD-191B-4DD8-8716-FB2A89B81B94}" destId="{F75EF01F-82A6-44CA-A6A5-7C07BD57D57E}" srcOrd="0" destOrd="0" presId="urn:microsoft.com/office/officeart/2005/8/layout/radial5"/>
    <dgm:cxn modelId="{C22A78D0-6810-4F79-A640-304955DF9A57}" type="presParOf" srcId="{B44138BC-B0DE-48E6-A54F-87C76FE156C4}" destId="{D1802DF7-00E5-4F1B-9767-AA085143CD65}" srcOrd="0" destOrd="0" presId="urn:microsoft.com/office/officeart/2005/8/layout/radial5"/>
    <dgm:cxn modelId="{A7FB477F-5B1F-4A9B-95C3-6DEB12908E6A}" type="presParOf" srcId="{B44138BC-B0DE-48E6-A54F-87C76FE156C4}" destId="{F75EF01F-82A6-44CA-A6A5-7C07BD57D57E}" srcOrd="1" destOrd="0" presId="urn:microsoft.com/office/officeart/2005/8/layout/radial5"/>
    <dgm:cxn modelId="{AF947C6D-A100-47C5-9736-5B64F62C5655}" type="presParOf" srcId="{F75EF01F-82A6-44CA-A6A5-7C07BD57D57E}" destId="{D57E0630-7771-4EDE-9359-B1C8D4C37EF9}" srcOrd="0" destOrd="0" presId="urn:microsoft.com/office/officeart/2005/8/layout/radial5"/>
    <dgm:cxn modelId="{CD57B1DF-E39C-4E61-B018-FA16E5BE3AA7}" type="presParOf" srcId="{B44138BC-B0DE-48E6-A54F-87C76FE156C4}" destId="{73B0EBD9-9786-417A-AF8D-815580489FEC}" srcOrd="2" destOrd="0" presId="urn:microsoft.com/office/officeart/2005/8/layout/radial5"/>
    <dgm:cxn modelId="{EB58B0F3-203C-475A-A189-4F96C0F11BB3}" type="presParOf" srcId="{B44138BC-B0DE-48E6-A54F-87C76FE156C4}" destId="{4A9C83BC-86AA-4E7D-9EA0-1A7BFBF5F21B}" srcOrd="3" destOrd="0" presId="urn:microsoft.com/office/officeart/2005/8/layout/radial5"/>
    <dgm:cxn modelId="{A6932C6E-AA15-42E7-B9C3-7A71F1430ACB}" type="presParOf" srcId="{4A9C83BC-86AA-4E7D-9EA0-1A7BFBF5F21B}" destId="{18444C1E-262A-4E12-9025-13C73F0EA8A6}" srcOrd="0" destOrd="0" presId="urn:microsoft.com/office/officeart/2005/8/layout/radial5"/>
    <dgm:cxn modelId="{837AFC19-6FC6-4C64-A502-B9D90DFDD311}" type="presParOf" srcId="{B44138BC-B0DE-48E6-A54F-87C76FE156C4}" destId="{23295D1C-3C5C-4F66-908D-EDC2BF5076DE}" srcOrd="4" destOrd="0" presId="urn:microsoft.com/office/officeart/2005/8/layout/radial5"/>
    <dgm:cxn modelId="{B8C43E8E-58CD-41A2-BC13-A41B370B8275}" type="presParOf" srcId="{B44138BC-B0DE-48E6-A54F-87C76FE156C4}" destId="{578FC6C4-7F30-47AA-9835-0BAB7C34B62A}" srcOrd="5" destOrd="0" presId="urn:microsoft.com/office/officeart/2005/8/layout/radial5"/>
    <dgm:cxn modelId="{B0035162-21E8-415C-B643-39701B24742C}" type="presParOf" srcId="{578FC6C4-7F30-47AA-9835-0BAB7C34B62A}" destId="{D1C60071-75D8-4E8A-9A4C-846E71001607}" srcOrd="0" destOrd="0" presId="urn:microsoft.com/office/officeart/2005/8/layout/radial5"/>
    <dgm:cxn modelId="{FF6FFE09-B510-4BDA-96FF-AF733B634558}" type="presParOf" srcId="{B44138BC-B0DE-48E6-A54F-87C76FE156C4}" destId="{FE0694E2-D4E5-4AC7-8DDB-EA8870E9029F}" srcOrd="6" destOrd="0" presId="urn:microsoft.com/office/officeart/2005/8/layout/radial5"/>
    <dgm:cxn modelId="{16CEC513-26CF-42B1-8B14-EAC2C310AAFA}" type="presParOf" srcId="{B44138BC-B0DE-48E6-A54F-87C76FE156C4}" destId="{0D92128F-5E4F-4820-A60E-70D5158C7CFF}" srcOrd="7" destOrd="0" presId="urn:microsoft.com/office/officeart/2005/8/layout/radial5"/>
    <dgm:cxn modelId="{29D550B9-394D-4FB8-9E1B-600433BB958C}" type="presParOf" srcId="{0D92128F-5E4F-4820-A60E-70D5158C7CFF}" destId="{1A203160-0647-4B84-A06A-6FF2C74168C1}" srcOrd="0" destOrd="0" presId="urn:microsoft.com/office/officeart/2005/8/layout/radial5"/>
    <dgm:cxn modelId="{6BCB9DB6-B329-424B-9969-BD7FCA8660BD}" type="presParOf" srcId="{B44138BC-B0DE-48E6-A54F-87C76FE156C4}" destId="{3150CDE0-F5FD-42E9-82CD-154CBFF3CF20}" srcOrd="8" destOrd="0" presId="urn:microsoft.com/office/officeart/2005/8/layout/radial5"/>
    <dgm:cxn modelId="{4EBD56B9-7A57-4AB4-A2D3-3CDE827E3DAE}" type="presParOf" srcId="{B44138BC-B0DE-48E6-A54F-87C76FE156C4}" destId="{B1909273-FFBB-4FE1-B0E4-09D83030D310}" srcOrd="9" destOrd="0" presId="urn:microsoft.com/office/officeart/2005/8/layout/radial5"/>
    <dgm:cxn modelId="{76670F88-3ED8-4DCF-9A5D-6CAF51D116B4}" type="presParOf" srcId="{B1909273-FFBB-4FE1-B0E4-09D83030D310}" destId="{0549C953-C016-4858-91CA-4B7FE1F66676}" srcOrd="0" destOrd="0" presId="urn:microsoft.com/office/officeart/2005/8/layout/radial5"/>
    <dgm:cxn modelId="{6C60529E-B5C0-45D9-A0D8-09C694530FF8}" type="presParOf" srcId="{B44138BC-B0DE-48E6-A54F-87C76FE156C4}" destId="{CA0BD1F5-65A7-47D0-BF35-A6F9843F3454}" srcOrd="10" destOrd="0" presId="urn:microsoft.com/office/officeart/2005/8/layout/radial5"/>
    <dgm:cxn modelId="{8E729546-04B4-4327-9096-CA4CCED0B56E}" type="presParOf" srcId="{B44138BC-B0DE-48E6-A54F-87C76FE156C4}" destId="{104AB09C-4E7F-40C1-BE49-D2ED2873A6A1}" srcOrd="11" destOrd="0" presId="urn:microsoft.com/office/officeart/2005/8/layout/radial5"/>
    <dgm:cxn modelId="{FB8A7A6D-268B-44C9-A710-852E8E3B7013}" type="presParOf" srcId="{104AB09C-4E7F-40C1-BE49-D2ED2873A6A1}" destId="{E3034375-B2BE-474E-8E20-637A01DF59D0}" srcOrd="0" destOrd="0" presId="urn:microsoft.com/office/officeart/2005/8/layout/radial5"/>
    <dgm:cxn modelId="{D7E5996C-48CD-48A9-8CD2-F15AF6CEFE50}" type="presParOf" srcId="{B44138BC-B0DE-48E6-A54F-87C76FE156C4}" destId="{623CD2CD-4D25-4F1D-8B03-532C15DCDB60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014F2-2200-4FF9-A45D-B5C57C3B911E}">
      <dsp:nvSpPr>
        <dsp:cNvPr id="0" name=""/>
        <dsp:cNvSpPr/>
      </dsp:nvSpPr>
      <dsp:spPr>
        <a:xfrm>
          <a:off x="23490" y="452411"/>
          <a:ext cx="8100266" cy="1179707"/>
        </a:xfrm>
        <a:prstGeom prst="rightArrow">
          <a:avLst>
            <a:gd name="adj1" fmla="val 50000"/>
            <a:gd name="adj2" fmla="val 5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87279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101</a:t>
          </a:r>
          <a:r>
            <a:rPr lang="zh-TW" altLang="en-US" sz="2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年學校國際化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3490" y="747338"/>
        <a:ext cx="7805339" cy="589853"/>
      </dsp:txXfrm>
    </dsp:sp>
    <dsp:sp modelId="{FFD7DE40-42EA-45AA-8A32-4C1A06B979F2}">
      <dsp:nvSpPr>
        <dsp:cNvPr id="0" name=""/>
        <dsp:cNvSpPr/>
      </dsp:nvSpPr>
      <dsp:spPr>
        <a:xfrm>
          <a:off x="23490" y="1362136"/>
          <a:ext cx="2494882" cy="2272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rPr>
            <a:t>媽祖．瑪麗亞</a:t>
          </a:r>
          <a:endParaRPr lang="zh-TW" altLang="en-US" sz="2400" b="1" kern="1200" cap="none" spc="0" dirty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</a:endParaRPr>
        </a:p>
      </dsp:txBody>
      <dsp:txXfrm>
        <a:off x="23490" y="1362136"/>
        <a:ext cx="2494882" cy="2272550"/>
      </dsp:txXfrm>
    </dsp:sp>
    <dsp:sp modelId="{2FCFEF04-D479-40B9-A3CF-383AC1B6FD9D}">
      <dsp:nvSpPr>
        <dsp:cNvPr id="0" name=""/>
        <dsp:cNvSpPr/>
      </dsp:nvSpPr>
      <dsp:spPr>
        <a:xfrm>
          <a:off x="2518372" y="845647"/>
          <a:ext cx="5605384" cy="1179707"/>
        </a:xfrm>
        <a:prstGeom prst="rightArrow">
          <a:avLst>
            <a:gd name="adj1" fmla="val 50000"/>
            <a:gd name="adj2" fmla="val 5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87279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102</a:t>
          </a:r>
          <a:r>
            <a:rPr lang="zh-TW" sz="24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年</a:t>
          </a:r>
          <a:r>
            <a:rPr lang="zh-TW" altLang="en-US" sz="24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教師專業成長</a:t>
          </a:r>
          <a:endParaRPr lang="zh-TW" altLang="en-US" sz="24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518372" y="1140574"/>
        <a:ext cx="5310457" cy="589853"/>
      </dsp:txXfrm>
    </dsp:sp>
    <dsp:sp modelId="{00A2CD8A-9FB3-4F18-A878-B7762F75BA44}">
      <dsp:nvSpPr>
        <dsp:cNvPr id="0" name=""/>
        <dsp:cNvSpPr/>
      </dsp:nvSpPr>
      <dsp:spPr>
        <a:xfrm>
          <a:off x="2518372" y="1755372"/>
          <a:ext cx="2494882" cy="2272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cap="none" spc="0" dirty="0" smtClean="0">
              <a:ln/>
              <a:solidFill>
                <a:schemeClr val="accent3"/>
              </a:solidFill>
              <a:effectLst/>
            </a:rPr>
            <a:t>新港國際航前班</a:t>
          </a:r>
          <a:endParaRPr lang="zh-TW" altLang="en-US" sz="2400" b="1" kern="1200" cap="none" spc="0" dirty="0">
            <a:ln/>
            <a:solidFill>
              <a:schemeClr val="accent3"/>
            </a:solidFill>
            <a:effectLst/>
          </a:endParaRPr>
        </a:p>
      </dsp:txBody>
      <dsp:txXfrm>
        <a:off x="2518372" y="1755372"/>
        <a:ext cx="2494882" cy="2272550"/>
      </dsp:txXfrm>
    </dsp:sp>
    <dsp:sp modelId="{4A2723B7-C819-4E49-83B4-82A1F506C967}">
      <dsp:nvSpPr>
        <dsp:cNvPr id="0" name=""/>
        <dsp:cNvSpPr/>
      </dsp:nvSpPr>
      <dsp:spPr>
        <a:xfrm>
          <a:off x="5013254" y="1238883"/>
          <a:ext cx="3110502" cy="1179707"/>
        </a:xfrm>
        <a:prstGeom prst="rightArrow">
          <a:avLst>
            <a:gd name="adj1" fmla="val 50000"/>
            <a:gd name="adj2" fmla="val 5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187279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103</a:t>
          </a:r>
          <a:r>
            <a:rPr lang="zh-TW" sz="1800" b="1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課程發展與教學計畫</a:t>
          </a:r>
          <a:endParaRPr lang="zh-TW" altLang="en-US" sz="1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013254" y="1533810"/>
        <a:ext cx="2815575" cy="589853"/>
      </dsp:txXfrm>
    </dsp:sp>
    <dsp:sp modelId="{DFAE922E-BB06-423F-9E5A-7ED1BA2A6D6E}">
      <dsp:nvSpPr>
        <dsp:cNvPr id="0" name=""/>
        <dsp:cNvSpPr/>
      </dsp:nvSpPr>
      <dsp:spPr>
        <a:xfrm>
          <a:off x="5013254" y="2148608"/>
          <a:ext cx="2494882" cy="22392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cap="none" spc="0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rPr>
            <a:t>從大樹看天下</a:t>
          </a:r>
          <a:endParaRPr lang="zh-TW" altLang="en-US" sz="2800" b="1" kern="1200" cap="none" spc="0" dirty="0">
            <a:ln w="12700">
              <a:solidFill>
                <a:schemeClr val="accent1"/>
              </a:solidFill>
              <a:prstDash val="solid"/>
            </a:ln>
            <a:pattFill prst="pct50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effectLst>
              <a:outerShdw dist="38100" dir="2640000" algn="bl" rotWithShape="0">
                <a:schemeClr val="accent1"/>
              </a:outerShdw>
            </a:effectLst>
          </a:endParaRPr>
        </a:p>
      </dsp:txBody>
      <dsp:txXfrm>
        <a:off x="5013254" y="2148608"/>
        <a:ext cx="2494882" cy="2239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02DF7-00E5-4F1B-9767-AA085143CD65}">
      <dsp:nvSpPr>
        <dsp:cNvPr id="0" name=""/>
        <dsp:cNvSpPr/>
      </dsp:nvSpPr>
      <dsp:spPr>
        <a:xfrm>
          <a:off x="3240362" y="1872209"/>
          <a:ext cx="1584171" cy="13681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700" b="1" kern="1200" dirty="0" smtClean="0"/>
            <a:t>台灣欒樹與</a:t>
          </a:r>
          <a:endParaRPr lang="en-US" altLang="zh-TW" sz="1700" b="1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700" b="1" kern="1200" dirty="0" smtClean="0"/>
            <a:t>印度菩提</a:t>
          </a:r>
          <a:endParaRPr lang="zh-TW" altLang="en-US" sz="1700" kern="1200" dirty="0"/>
        </a:p>
      </dsp:txBody>
      <dsp:txXfrm>
        <a:off x="3472358" y="2072570"/>
        <a:ext cx="1120179" cy="967427"/>
      </dsp:txXfrm>
    </dsp:sp>
    <dsp:sp modelId="{F75EF01F-82A6-44CA-A6A5-7C07BD57D57E}">
      <dsp:nvSpPr>
        <dsp:cNvPr id="0" name=""/>
        <dsp:cNvSpPr/>
      </dsp:nvSpPr>
      <dsp:spPr>
        <a:xfrm rot="16200000">
          <a:off x="3892733" y="1388222"/>
          <a:ext cx="279429" cy="456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3934648" y="1521450"/>
        <a:ext cx="195600" cy="273938"/>
      </dsp:txXfrm>
    </dsp:sp>
    <dsp:sp modelId="{73B0EBD9-9786-417A-AF8D-815580489FEC}">
      <dsp:nvSpPr>
        <dsp:cNvPr id="0" name=""/>
        <dsp:cNvSpPr/>
      </dsp:nvSpPr>
      <dsp:spPr>
        <a:xfrm>
          <a:off x="3361029" y="2146"/>
          <a:ext cx="1342836" cy="1342836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700" b="1" kern="1200" dirty="0" smtClean="0"/>
            <a:t>一二三木頭人</a:t>
          </a:r>
          <a:endParaRPr lang="zh-TW" altLang="en-US" sz="1700" kern="1200" dirty="0"/>
        </a:p>
      </dsp:txBody>
      <dsp:txXfrm>
        <a:off x="3557683" y="198800"/>
        <a:ext cx="949528" cy="949528"/>
      </dsp:txXfrm>
    </dsp:sp>
    <dsp:sp modelId="{4A9C83BC-86AA-4E7D-9EA0-1A7BFBF5F21B}">
      <dsp:nvSpPr>
        <dsp:cNvPr id="0" name=""/>
        <dsp:cNvSpPr/>
      </dsp:nvSpPr>
      <dsp:spPr>
        <a:xfrm rot="19800000">
          <a:off x="4760847" y="1838467"/>
          <a:ext cx="238996" cy="456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4765650" y="1947705"/>
        <a:ext cx="167297" cy="273938"/>
      </dsp:txXfrm>
    </dsp:sp>
    <dsp:sp modelId="{23295D1C-3C5C-4F66-908D-EDC2BF5076DE}">
      <dsp:nvSpPr>
        <dsp:cNvPr id="0" name=""/>
        <dsp:cNvSpPr/>
      </dsp:nvSpPr>
      <dsp:spPr>
        <a:xfrm>
          <a:off x="4991512" y="943506"/>
          <a:ext cx="1342836" cy="1342836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樹下的約定</a:t>
          </a:r>
          <a:endParaRPr lang="zh-TW" altLang="en-US" sz="2000" kern="1200" dirty="0"/>
        </a:p>
      </dsp:txBody>
      <dsp:txXfrm>
        <a:off x="5188166" y="1140160"/>
        <a:ext cx="949528" cy="949528"/>
      </dsp:txXfrm>
    </dsp:sp>
    <dsp:sp modelId="{578FC6C4-7F30-47AA-9835-0BAB7C34B62A}">
      <dsp:nvSpPr>
        <dsp:cNvPr id="0" name=""/>
        <dsp:cNvSpPr/>
      </dsp:nvSpPr>
      <dsp:spPr>
        <a:xfrm rot="1800000">
          <a:off x="4760847" y="2817535"/>
          <a:ext cx="238996" cy="456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4765650" y="2890923"/>
        <a:ext cx="167297" cy="273938"/>
      </dsp:txXfrm>
    </dsp:sp>
    <dsp:sp modelId="{FE0694E2-D4E5-4AC7-8DDB-EA8870E9029F}">
      <dsp:nvSpPr>
        <dsp:cNvPr id="0" name=""/>
        <dsp:cNvSpPr/>
      </dsp:nvSpPr>
      <dsp:spPr>
        <a:xfrm>
          <a:off x="4991512" y="2826225"/>
          <a:ext cx="1342836" cy="1342836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就是愛樹</a:t>
          </a:r>
          <a:endParaRPr lang="zh-TW" altLang="en-US" sz="2400" kern="1200" dirty="0"/>
        </a:p>
      </dsp:txBody>
      <dsp:txXfrm>
        <a:off x="5188166" y="3022879"/>
        <a:ext cx="949528" cy="949528"/>
      </dsp:txXfrm>
    </dsp:sp>
    <dsp:sp modelId="{0D92128F-5E4F-4820-A60E-70D5158C7CFF}">
      <dsp:nvSpPr>
        <dsp:cNvPr id="0" name=""/>
        <dsp:cNvSpPr/>
      </dsp:nvSpPr>
      <dsp:spPr>
        <a:xfrm rot="5400000">
          <a:off x="3892733" y="3267780"/>
          <a:ext cx="279429" cy="456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3934648" y="3317179"/>
        <a:ext cx="195600" cy="273938"/>
      </dsp:txXfrm>
    </dsp:sp>
    <dsp:sp modelId="{3150CDE0-F5FD-42E9-82CD-154CBFF3CF20}">
      <dsp:nvSpPr>
        <dsp:cNvPr id="0" name=""/>
        <dsp:cNvSpPr/>
      </dsp:nvSpPr>
      <dsp:spPr>
        <a:xfrm>
          <a:off x="3361029" y="3767584"/>
          <a:ext cx="1342836" cy="1342836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700" b="1" kern="1200" dirty="0" smtClean="0"/>
            <a:t>台灣欒樹 變</a:t>
          </a:r>
          <a:r>
            <a:rPr lang="en-US" sz="1700" b="1" kern="1200" dirty="0" smtClean="0"/>
            <a:t>!</a:t>
          </a:r>
          <a:r>
            <a:rPr lang="zh-TW" sz="1700" b="1" kern="1200" dirty="0" smtClean="0"/>
            <a:t>變</a:t>
          </a:r>
          <a:r>
            <a:rPr lang="en-US" sz="1700" b="1" kern="1200" dirty="0" smtClean="0"/>
            <a:t>!</a:t>
          </a:r>
          <a:r>
            <a:rPr lang="zh-TW" sz="1700" b="1" kern="1200" dirty="0" smtClean="0"/>
            <a:t>變</a:t>
          </a:r>
          <a:r>
            <a:rPr lang="en-US" sz="1700" b="1" kern="1200" dirty="0" smtClean="0"/>
            <a:t>!</a:t>
          </a:r>
          <a:endParaRPr lang="zh-TW" altLang="en-US" sz="1700" kern="1200" dirty="0"/>
        </a:p>
      </dsp:txBody>
      <dsp:txXfrm>
        <a:off x="3557683" y="3964238"/>
        <a:ext cx="949528" cy="949528"/>
      </dsp:txXfrm>
    </dsp:sp>
    <dsp:sp modelId="{B1909273-FFBB-4FE1-B0E4-09D83030D310}">
      <dsp:nvSpPr>
        <dsp:cNvPr id="0" name=""/>
        <dsp:cNvSpPr/>
      </dsp:nvSpPr>
      <dsp:spPr>
        <a:xfrm rot="9000000">
          <a:off x="3065051" y="2817535"/>
          <a:ext cx="238996" cy="456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 rot="10800000">
        <a:off x="3131947" y="2890923"/>
        <a:ext cx="167297" cy="273938"/>
      </dsp:txXfrm>
    </dsp:sp>
    <dsp:sp modelId="{CA0BD1F5-65A7-47D0-BF35-A6F9843F3454}">
      <dsp:nvSpPr>
        <dsp:cNvPr id="0" name=""/>
        <dsp:cNvSpPr/>
      </dsp:nvSpPr>
      <dsp:spPr>
        <a:xfrm>
          <a:off x="1730547" y="2826225"/>
          <a:ext cx="1342836" cy="1342836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樹 植多少</a:t>
          </a:r>
          <a:endParaRPr lang="zh-TW" altLang="en-US" sz="2400" kern="1200" dirty="0"/>
        </a:p>
      </dsp:txBody>
      <dsp:txXfrm>
        <a:off x="1927201" y="3022879"/>
        <a:ext cx="949528" cy="949528"/>
      </dsp:txXfrm>
    </dsp:sp>
    <dsp:sp modelId="{104AB09C-4E7F-40C1-BE49-D2ED2873A6A1}">
      <dsp:nvSpPr>
        <dsp:cNvPr id="0" name=""/>
        <dsp:cNvSpPr/>
      </dsp:nvSpPr>
      <dsp:spPr>
        <a:xfrm rot="12693438">
          <a:off x="3041069" y="1802114"/>
          <a:ext cx="270265" cy="456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 rot="10800000">
        <a:off x="3116153" y="1914643"/>
        <a:ext cx="189186" cy="273938"/>
      </dsp:txXfrm>
    </dsp:sp>
    <dsp:sp modelId="{623CD2CD-4D25-4F1D-8B03-532C15DCDB60}">
      <dsp:nvSpPr>
        <dsp:cNvPr id="0" name=""/>
        <dsp:cNvSpPr/>
      </dsp:nvSpPr>
      <dsp:spPr>
        <a:xfrm>
          <a:off x="1708876" y="870150"/>
          <a:ext cx="1342836" cy="1342836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菩提的智慧</a:t>
          </a:r>
          <a:endParaRPr lang="zh-TW" altLang="en-US" sz="2000" kern="1200" dirty="0"/>
        </a:p>
      </dsp:txBody>
      <dsp:txXfrm>
        <a:off x="1905530" y="1066804"/>
        <a:ext cx="949528" cy="949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F5376-5D2F-4D5A-9C93-4E48F598C3A7}" type="datetimeFigureOut">
              <a:rPr lang="zh-TW" altLang="en-US" smtClean="0"/>
              <a:pPr/>
              <a:t>2015/12/4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B9282-7FE5-4D63-B37E-CD17760A973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91680" y="3068960"/>
            <a:ext cx="6552728" cy="1187328"/>
          </a:xfrm>
        </p:spPr>
        <p:txBody>
          <a:bodyPr>
            <a:noAutofit/>
          </a:bodyPr>
          <a:lstStyle/>
          <a:p>
            <a:r>
              <a:rPr lang="en-US" altLang="zh-TW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104</a:t>
            </a:r>
            <a:r>
              <a:rPr lang="zh-TW" altLang="zh-TW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新港國小學習國際化</a:t>
            </a:r>
            <a:r>
              <a:rPr lang="zh-TW" altLang="zh-TW" sz="40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計畫</a:t>
            </a:r>
            <a:endParaRPr lang="zh-TW" altLang="en-US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123728" y="4221088"/>
            <a:ext cx="5328592" cy="1296144"/>
          </a:xfrm>
        </p:spPr>
        <p:txBody>
          <a:bodyPr>
            <a:noAutofit/>
          </a:bodyPr>
          <a:lstStyle/>
          <a:p>
            <a:r>
              <a:rPr lang="zh-TW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台灣欒樹與印度菩提</a:t>
            </a:r>
            <a:endParaRPr lang="zh-TW" altLang="en-US" sz="44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11760" y="6309320"/>
            <a:ext cx="4051619" cy="46166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4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新港國小教務主任 張惠琪</a:t>
            </a:r>
            <a:endParaRPr lang="zh-TW" altLang="en-US" sz="24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1" dirty="0" smtClean="0">
                <a:solidFill>
                  <a:schemeClr val="bg1"/>
                </a:solidFill>
              </a:rPr>
              <a:t>104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學校國際化</a:t>
            </a:r>
            <a:r>
              <a:rPr lang="en-US" altLang="zh-TW" sz="4000" b="1" dirty="0" smtClean="0">
                <a:solidFill>
                  <a:schemeClr val="bg1"/>
                </a:solidFill>
              </a:rPr>
              <a:t>-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學習國際化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334277601"/>
              </p:ext>
            </p:extLst>
          </p:nvPr>
        </p:nvGraphicFramePr>
        <p:xfrm>
          <a:off x="323528" y="1181084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403648" y="17815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6" name="畫布 998"/>
          <p:cNvGrpSpPr>
            <a:grpSpLocks/>
          </p:cNvGrpSpPr>
          <p:nvPr/>
        </p:nvGrpSpPr>
        <p:grpSpPr bwMode="auto">
          <a:xfrm>
            <a:off x="899592" y="1489139"/>
            <a:ext cx="7344816" cy="4599818"/>
            <a:chOff x="0" y="-1050"/>
            <a:chExt cx="53340" cy="67058"/>
          </a:xfrm>
        </p:grpSpPr>
        <p:sp>
          <p:nvSpPr>
            <p:cNvPr id="7" name="AutoShape 32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3340" cy="66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" name="Line 1000"/>
            <p:cNvSpPr>
              <a:spLocks noChangeShapeType="1"/>
            </p:cNvSpPr>
            <p:nvPr/>
          </p:nvSpPr>
          <p:spPr bwMode="auto">
            <a:xfrm>
              <a:off x="26287" y="6858"/>
              <a:ext cx="8" cy="57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Line 1001"/>
            <p:cNvSpPr>
              <a:spLocks noChangeShapeType="1"/>
            </p:cNvSpPr>
            <p:nvPr/>
          </p:nvSpPr>
          <p:spPr bwMode="auto">
            <a:xfrm>
              <a:off x="10288" y="9145"/>
              <a:ext cx="31999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" name="Line 1002"/>
            <p:cNvSpPr>
              <a:spLocks noChangeShapeType="1"/>
            </p:cNvSpPr>
            <p:nvPr/>
          </p:nvSpPr>
          <p:spPr bwMode="auto">
            <a:xfrm>
              <a:off x="10288" y="9145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" name="Line 1003"/>
            <p:cNvSpPr>
              <a:spLocks noChangeShapeType="1"/>
            </p:cNvSpPr>
            <p:nvPr/>
          </p:nvSpPr>
          <p:spPr bwMode="auto">
            <a:xfrm>
              <a:off x="42287" y="9145"/>
              <a:ext cx="21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" name="Line 1004"/>
            <p:cNvSpPr>
              <a:spLocks noChangeShapeType="1"/>
            </p:cNvSpPr>
            <p:nvPr/>
          </p:nvSpPr>
          <p:spPr bwMode="auto">
            <a:xfrm>
              <a:off x="5717" y="20576"/>
              <a:ext cx="9142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" name="Line 1005"/>
            <p:cNvSpPr>
              <a:spLocks noChangeShapeType="1"/>
            </p:cNvSpPr>
            <p:nvPr/>
          </p:nvSpPr>
          <p:spPr bwMode="auto">
            <a:xfrm>
              <a:off x="10288" y="17146"/>
              <a:ext cx="8" cy="57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" name="Line 1006"/>
            <p:cNvSpPr>
              <a:spLocks noChangeShapeType="1"/>
            </p:cNvSpPr>
            <p:nvPr/>
          </p:nvSpPr>
          <p:spPr bwMode="auto">
            <a:xfrm>
              <a:off x="21716" y="20576"/>
              <a:ext cx="9143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" name="Line 1007"/>
            <p:cNvSpPr>
              <a:spLocks noChangeShapeType="1"/>
            </p:cNvSpPr>
            <p:nvPr/>
          </p:nvSpPr>
          <p:spPr bwMode="auto">
            <a:xfrm>
              <a:off x="37715" y="20576"/>
              <a:ext cx="10289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" name="Line 1008"/>
            <p:cNvSpPr>
              <a:spLocks noChangeShapeType="1"/>
            </p:cNvSpPr>
            <p:nvPr/>
          </p:nvSpPr>
          <p:spPr bwMode="auto">
            <a:xfrm>
              <a:off x="26287" y="17146"/>
              <a:ext cx="8" cy="57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" name="Line 1009"/>
            <p:cNvSpPr>
              <a:spLocks noChangeShapeType="1"/>
            </p:cNvSpPr>
            <p:nvPr/>
          </p:nvSpPr>
          <p:spPr bwMode="auto">
            <a:xfrm>
              <a:off x="42287" y="17146"/>
              <a:ext cx="7" cy="34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Line 1010"/>
            <p:cNvSpPr>
              <a:spLocks noChangeShapeType="1"/>
            </p:cNvSpPr>
            <p:nvPr/>
          </p:nvSpPr>
          <p:spPr bwMode="auto">
            <a:xfrm flipH="1">
              <a:off x="5717" y="20576"/>
              <a:ext cx="7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" name="Line 1011"/>
            <p:cNvSpPr>
              <a:spLocks noChangeShapeType="1"/>
            </p:cNvSpPr>
            <p:nvPr/>
          </p:nvSpPr>
          <p:spPr bwMode="auto">
            <a:xfrm flipH="1">
              <a:off x="14859" y="20576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" name="Line 1012"/>
            <p:cNvSpPr>
              <a:spLocks noChangeShapeType="1"/>
            </p:cNvSpPr>
            <p:nvPr/>
          </p:nvSpPr>
          <p:spPr bwMode="auto">
            <a:xfrm flipH="1">
              <a:off x="21716" y="20576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Line 1013"/>
            <p:cNvSpPr>
              <a:spLocks noChangeShapeType="1"/>
            </p:cNvSpPr>
            <p:nvPr/>
          </p:nvSpPr>
          <p:spPr bwMode="auto">
            <a:xfrm flipH="1">
              <a:off x="30859" y="20576"/>
              <a:ext cx="7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Line 1014"/>
            <p:cNvSpPr>
              <a:spLocks noChangeShapeType="1"/>
            </p:cNvSpPr>
            <p:nvPr/>
          </p:nvSpPr>
          <p:spPr bwMode="auto">
            <a:xfrm flipH="1">
              <a:off x="37715" y="20576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Text Box 1015"/>
            <p:cNvSpPr txBox="1">
              <a:spLocks noChangeArrowheads="1"/>
            </p:cNvSpPr>
            <p:nvPr/>
          </p:nvSpPr>
          <p:spPr bwMode="auto">
            <a:xfrm>
              <a:off x="35430" y="11429"/>
              <a:ext cx="14845" cy="752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活動三：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神奇的大樹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( 80 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Text Box 1016"/>
            <p:cNvSpPr txBox="1">
              <a:spLocks noChangeArrowheads="1"/>
            </p:cNvSpPr>
            <p:nvPr/>
          </p:nvSpPr>
          <p:spPr bwMode="auto">
            <a:xfrm>
              <a:off x="17716" y="-1050"/>
              <a:ext cx="21153" cy="7908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zh-TW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一二三木頭人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en-US" altLang="zh-TW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5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節課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共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200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分鐘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Text Box 1017"/>
            <p:cNvSpPr txBox="1">
              <a:spLocks noChangeArrowheads="1"/>
            </p:cNvSpPr>
            <p:nvPr/>
          </p:nvSpPr>
          <p:spPr bwMode="auto">
            <a:xfrm>
              <a:off x="19431" y="11431"/>
              <a:ext cx="13713" cy="809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活動二：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樹是我的好朋友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         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 80</a:t>
              </a:r>
              <a:r>
                <a:rPr kumimoji="0" lang="zh-TW" altLang="en-US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分鐘</a:t>
              </a:r>
              <a:r>
                <a:rPr kumimoji="0" lang="en-US" altLang="zh-TW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1018"/>
            <p:cNvSpPr txBox="1">
              <a:spLocks noChangeArrowheads="1"/>
            </p:cNvSpPr>
            <p:nvPr/>
          </p:nvSpPr>
          <p:spPr bwMode="auto">
            <a:xfrm>
              <a:off x="1047" y="11429"/>
              <a:ext cx="16669" cy="8098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活動一：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讓我來親近樹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Text Box 1019"/>
            <p:cNvSpPr txBox="1">
              <a:spLocks noChangeArrowheads="1"/>
            </p:cNvSpPr>
            <p:nvPr/>
          </p:nvSpPr>
          <p:spPr bwMode="auto">
            <a:xfrm>
              <a:off x="3432" y="22859"/>
              <a:ext cx="3424" cy="4115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到樹下來玩</a:t>
              </a: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Text Box 1020"/>
            <p:cNvSpPr txBox="1">
              <a:spLocks noChangeArrowheads="1"/>
            </p:cNvSpPr>
            <p:nvPr/>
          </p:nvSpPr>
          <p:spPr bwMode="auto">
            <a:xfrm>
              <a:off x="8003" y="22859"/>
              <a:ext cx="3424" cy="4114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到校園找樹囉</a:t>
              </a:r>
              <a:endPara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Text Box 1021"/>
            <p:cNvSpPr txBox="1">
              <a:spLocks noChangeArrowheads="1"/>
            </p:cNvSpPr>
            <p:nvPr/>
          </p:nvSpPr>
          <p:spPr bwMode="auto">
            <a:xfrm>
              <a:off x="12574" y="22859"/>
              <a:ext cx="3425" cy="41143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認識校樹的名稱</a:t>
              </a:r>
              <a:endPara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Text Box 1022"/>
            <p:cNvSpPr txBox="1">
              <a:spLocks noChangeArrowheads="1"/>
            </p:cNvSpPr>
            <p:nvPr/>
          </p:nvSpPr>
          <p:spPr bwMode="auto">
            <a:xfrm>
              <a:off x="35430" y="22859"/>
              <a:ext cx="3439" cy="4111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認識世界上的奇特樹木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Text Box 1023"/>
            <p:cNvSpPr txBox="1">
              <a:spLocks noChangeArrowheads="1"/>
            </p:cNvSpPr>
            <p:nvPr/>
          </p:nvSpPr>
          <p:spPr bwMode="auto">
            <a:xfrm>
              <a:off x="19431" y="22859"/>
              <a:ext cx="3432" cy="4113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我要當校樹觀察員</a:t>
              </a:r>
              <a:endPara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Text Box 1024"/>
            <p:cNvSpPr txBox="1">
              <a:spLocks noChangeArrowheads="1"/>
            </p:cNvSpPr>
            <p:nvPr/>
          </p:nvSpPr>
          <p:spPr bwMode="auto">
            <a:xfrm>
              <a:off x="24002" y="22859"/>
              <a:ext cx="3432" cy="41131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愛惜樹木我最棒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Text Box 1025"/>
            <p:cNvSpPr txBox="1">
              <a:spLocks noChangeArrowheads="1"/>
            </p:cNvSpPr>
            <p:nvPr/>
          </p:nvSpPr>
          <p:spPr bwMode="auto">
            <a:xfrm>
              <a:off x="41147" y="22859"/>
              <a:ext cx="3447" cy="41112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用身體表現樹木姿態 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Text Box 1026"/>
            <p:cNvSpPr txBox="1">
              <a:spLocks noChangeArrowheads="1"/>
            </p:cNvSpPr>
            <p:nvPr/>
          </p:nvSpPr>
          <p:spPr bwMode="auto">
            <a:xfrm>
              <a:off x="46865" y="22859"/>
              <a:ext cx="3410" cy="4110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創作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奇特大樹的圖畫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Line 1027"/>
            <p:cNvSpPr>
              <a:spLocks noChangeShapeType="1"/>
            </p:cNvSpPr>
            <p:nvPr/>
          </p:nvSpPr>
          <p:spPr bwMode="auto">
            <a:xfrm flipH="1">
              <a:off x="48004" y="20576"/>
              <a:ext cx="15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6" name="Line 1028"/>
            <p:cNvSpPr>
              <a:spLocks noChangeShapeType="1"/>
            </p:cNvSpPr>
            <p:nvPr/>
          </p:nvSpPr>
          <p:spPr bwMode="auto">
            <a:xfrm flipH="1">
              <a:off x="42294" y="20576"/>
              <a:ext cx="14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7" name="Text Box 1029"/>
            <p:cNvSpPr txBox="1">
              <a:spLocks noChangeArrowheads="1"/>
            </p:cNvSpPr>
            <p:nvPr/>
          </p:nvSpPr>
          <p:spPr bwMode="auto">
            <a:xfrm>
              <a:off x="28573" y="22859"/>
              <a:ext cx="3432" cy="41125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創作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標楷體" panose="03000509000000000000" pitchFamily="65" charset="-120"/>
                </a:rPr>
                <a:t>樹木撕貼畫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2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611560" y="10091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國際教育</a:t>
            </a:r>
            <a:r>
              <a:rPr lang="en-US" altLang="zh-TW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校樹巡禮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6832"/>
            <a:ext cx="3111810" cy="4149080"/>
          </a:xfrm>
          <a:prstGeom prst="rect">
            <a:avLst/>
          </a:prstGeom>
        </p:spPr>
      </p:pic>
      <p:pic>
        <p:nvPicPr>
          <p:cNvPr id="7" name="內容版面配置區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6832"/>
            <a:ext cx="3600400" cy="4149080"/>
          </a:xfrm>
        </p:spPr>
      </p:pic>
      <p:sp>
        <p:nvSpPr>
          <p:cNvPr id="3" name="文字方塊 2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03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2836"/>
            <a:ext cx="3528392" cy="4077072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456384" cy="4077072"/>
          </a:xfrm>
          <a:prstGeom prst="rect">
            <a:avLst/>
          </a:prstGeom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611560" y="8265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國際教育</a:t>
            </a:r>
            <a:r>
              <a:rPr lang="en-US" altLang="zh-TW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校樹巡禮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6628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3528392" cy="4077072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528392" cy="4077072"/>
          </a:xfrm>
          <a:prstGeom prst="rect">
            <a:avLst/>
          </a:prstGeo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457200" y="8275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介紹校樹的原生地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665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0808"/>
            <a:ext cx="3528392" cy="4032448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01" y="3894972"/>
            <a:ext cx="3384376" cy="21868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875" y="1530170"/>
            <a:ext cx="3035829" cy="2186862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241176" y="71422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奇特樹木創作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87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403648" y="17815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1313564" y="1556792"/>
            <a:ext cx="1200488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39" name="畫布 998"/>
          <p:cNvGrpSpPr>
            <a:grpSpLocks/>
          </p:cNvGrpSpPr>
          <p:nvPr/>
        </p:nvGrpSpPr>
        <p:grpSpPr bwMode="auto">
          <a:xfrm>
            <a:off x="683568" y="1412776"/>
            <a:ext cx="7677621" cy="4188083"/>
            <a:chOff x="0" y="-1937"/>
            <a:chExt cx="53340" cy="67945"/>
          </a:xfrm>
        </p:grpSpPr>
        <p:sp>
          <p:nvSpPr>
            <p:cNvPr id="40" name="AutoShape 30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3340" cy="66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1" name="Line 1000"/>
            <p:cNvSpPr>
              <a:spLocks noChangeShapeType="1"/>
            </p:cNvSpPr>
            <p:nvPr/>
          </p:nvSpPr>
          <p:spPr bwMode="auto">
            <a:xfrm>
              <a:off x="26287" y="6858"/>
              <a:ext cx="8" cy="571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2" name="Line 1001"/>
            <p:cNvSpPr>
              <a:spLocks noChangeShapeType="1"/>
            </p:cNvSpPr>
            <p:nvPr/>
          </p:nvSpPr>
          <p:spPr bwMode="auto">
            <a:xfrm>
              <a:off x="10288" y="9145"/>
              <a:ext cx="31999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3" name="Line 1002"/>
            <p:cNvSpPr>
              <a:spLocks noChangeShapeType="1"/>
            </p:cNvSpPr>
            <p:nvPr/>
          </p:nvSpPr>
          <p:spPr bwMode="auto">
            <a:xfrm>
              <a:off x="10288" y="9145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4" name="Line 1003"/>
            <p:cNvSpPr>
              <a:spLocks noChangeShapeType="1"/>
            </p:cNvSpPr>
            <p:nvPr/>
          </p:nvSpPr>
          <p:spPr bwMode="auto">
            <a:xfrm>
              <a:off x="42287" y="9145"/>
              <a:ext cx="21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5" name="Line 1004"/>
            <p:cNvSpPr>
              <a:spLocks noChangeShapeType="1"/>
            </p:cNvSpPr>
            <p:nvPr/>
          </p:nvSpPr>
          <p:spPr bwMode="auto">
            <a:xfrm>
              <a:off x="5717" y="20576"/>
              <a:ext cx="9142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6" name="Line 1005"/>
            <p:cNvSpPr>
              <a:spLocks noChangeShapeType="1"/>
            </p:cNvSpPr>
            <p:nvPr/>
          </p:nvSpPr>
          <p:spPr bwMode="auto">
            <a:xfrm>
              <a:off x="10287" y="17144"/>
              <a:ext cx="1" cy="34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7" name="Line 1006"/>
            <p:cNvSpPr>
              <a:spLocks noChangeShapeType="1"/>
            </p:cNvSpPr>
            <p:nvPr/>
          </p:nvSpPr>
          <p:spPr bwMode="auto">
            <a:xfrm>
              <a:off x="21716" y="20576"/>
              <a:ext cx="9143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8" name="Line 1007"/>
            <p:cNvSpPr>
              <a:spLocks noChangeShapeType="1"/>
            </p:cNvSpPr>
            <p:nvPr/>
          </p:nvSpPr>
          <p:spPr bwMode="auto">
            <a:xfrm>
              <a:off x="37715" y="20576"/>
              <a:ext cx="10289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9" name="Line 1008"/>
            <p:cNvSpPr>
              <a:spLocks noChangeShapeType="1"/>
            </p:cNvSpPr>
            <p:nvPr/>
          </p:nvSpPr>
          <p:spPr bwMode="auto">
            <a:xfrm>
              <a:off x="26289" y="17144"/>
              <a:ext cx="1" cy="34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0" name="Line 1009"/>
            <p:cNvSpPr>
              <a:spLocks noChangeShapeType="1"/>
            </p:cNvSpPr>
            <p:nvPr/>
          </p:nvSpPr>
          <p:spPr bwMode="auto">
            <a:xfrm>
              <a:off x="42287" y="17146"/>
              <a:ext cx="7" cy="343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1" name="Line 1010"/>
            <p:cNvSpPr>
              <a:spLocks noChangeShapeType="1"/>
            </p:cNvSpPr>
            <p:nvPr/>
          </p:nvSpPr>
          <p:spPr bwMode="auto">
            <a:xfrm flipH="1">
              <a:off x="5717" y="20576"/>
              <a:ext cx="7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2" name="Line 1011"/>
            <p:cNvSpPr>
              <a:spLocks noChangeShapeType="1"/>
            </p:cNvSpPr>
            <p:nvPr/>
          </p:nvSpPr>
          <p:spPr bwMode="auto">
            <a:xfrm flipH="1">
              <a:off x="14859" y="20576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3" name="Line 1012"/>
            <p:cNvSpPr>
              <a:spLocks noChangeShapeType="1"/>
            </p:cNvSpPr>
            <p:nvPr/>
          </p:nvSpPr>
          <p:spPr bwMode="auto">
            <a:xfrm flipH="1">
              <a:off x="21716" y="20576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4" name="Line 1013"/>
            <p:cNvSpPr>
              <a:spLocks noChangeShapeType="1"/>
            </p:cNvSpPr>
            <p:nvPr/>
          </p:nvSpPr>
          <p:spPr bwMode="auto">
            <a:xfrm flipH="1">
              <a:off x="30859" y="20576"/>
              <a:ext cx="7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5" name="Line 1014"/>
            <p:cNvSpPr>
              <a:spLocks noChangeShapeType="1"/>
            </p:cNvSpPr>
            <p:nvPr/>
          </p:nvSpPr>
          <p:spPr bwMode="auto">
            <a:xfrm flipH="1">
              <a:off x="37715" y="20576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6" name="Text Box 1015"/>
            <p:cNvSpPr txBox="1">
              <a:spLocks noChangeArrowheads="1"/>
            </p:cNvSpPr>
            <p:nvPr/>
          </p:nvSpPr>
          <p:spPr bwMode="auto">
            <a:xfrm>
              <a:off x="35433" y="11430"/>
              <a:ext cx="16002" cy="7525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活動三：植物拼貼趣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 </a:t>
              </a:r>
              <a:r>
                <a:rPr kumimoji="0" lang="en-US" altLang="zh-TW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(2</a:t>
              </a:r>
              <a:r>
                <a:rPr kumimoji="0" lang="zh-TW" altLang="en-US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節課，</a:t>
              </a:r>
              <a:r>
                <a:rPr kumimoji="0" lang="en-US" altLang="zh-TW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80</a:t>
              </a:r>
              <a:r>
                <a:rPr kumimoji="0" lang="zh-TW" altLang="en-US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Text Box 1016"/>
            <p:cNvSpPr txBox="1">
              <a:spLocks noChangeArrowheads="1"/>
            </p:cNvSpPr>
            <p:nvPr/>
          </p:nvSpPr>
          <p:spPr bwMode="auto">
            <a:xfrm>
              <a:off x="17716" y="-1937"/>
              <a:ext cx="21153" cy="8795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方案名稱：</a:t>
              </a: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樹下的約定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4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節課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共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120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Text Box 1017"/>
            <p:cNvSpPr txBox="1">
              <a:spLocks noChangeArrowheads="1"/>
            </p:cNvSpPr>
            <p:nvPr/>
          </p:nvSpPr>
          <p:spPr bwMode="auto">
            <a:xfrm>
              <a:off x="19430" y="11431"/>
              <a:ext cx="15158" cy="809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活動二：尋寶活動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(1</a:t>
              </a:r>
              <a:r>
                <a:rPr kumimoji="0" lang="zh-TW" alt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節課，</a:t>
              </a:r>
              <a:r>
                <a:rPr kumimoji="0" lang="en-US" altLang="zh-TW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40</a:t>
              </a:r>
              <a:r>
                <a:rPr kumimoji="0" lang="zh-TW" altLang="en-US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Text Box 1018"/>
            <p:cNvSpPr txBox="1">
              <a:spLocks noChangeArrowheads="1"/>
            </p:cNvSpPr>
            <p:nvPr/>
          </p:nvSpPr>
          <p:spPr bwMode="auto">
            <a:xfrm>
              <a:off x="1047" y="11429"/>
              <a:ext cx="16669" cy="8098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活動一：與大樹有約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        </a:t>
              </a:r>
              <a:endParaRPr kumimoji="0" lang="zh-TW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(1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節課，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Text Box 1019"/>
            <p:cNvSpPr txBox="1">
              <a:spLocks noChangeArrowheads="1"/>
            </p:cNvSpPr>
            <p:nvPr/>
          </p:nvSpPr>
          <p:spPr bwMode="auto">
            <a:xfrm>
              <a:off x="3432" y="22859"/>
              <a:ext cx="3424" cy="4115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0"/>
                </a:rPr>
                <a:t>認識校園植物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Text Box 1021"/>
            <p:cNvSpPr txBox="1">
              <a:spLocks noChangeArrowheads="1"/>
            </p:cNvSpPr>
            <p:nvPr/>
          </p:nvSpPr>
          <p:spPr bwMode="auto">
            <a:xfrm>
              <a:off x="12574" y="22859"/>
              <a:ext cx="3425" cy="41143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0"/>
                </a:rPr>
                <a:t>製作中英文標示牌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Text Box 1022"/>
            <p:cNvSpPr txBox="1">
              <a:spLocks noChangeArrowheads="1"/>
            </p:cNvSpPr>
            <p:nvPr/>
          </p:nvSpPr>
          <p:spPr bwMode="auto">
            <a:xfrm>
              <a:off x="35430" y="22859"/>
              <a:ext cx="3439" cy="4111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植物分類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、拼貼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Text Box 1023"/>
            <p:cNvSpPr txBox="1">
              <a:spLocks noChangeArrowheads="1"/>
            </p:cNvSpPr>
            <p:nvPr/>
          </p:nvSpPr>
          <p:spPr bwMode="auto">
            <a:xfrm>
              <a:off x="19431" y="22859"/>
              <a:ext cx="3432" cy="4113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熟知校園及國際間植物與環境間的關係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Text Box 1025"/>
            <p:cNvSpPr txBox="1">
              <a:spLocks noChangeArrowheads="1"/>
            </p:cNvSpPr>
            <p:nvPr/>
          </p:nvSpPr>
          <p:spPr bwMode="auto">
            <a:xfrm>
              <a:off x="41147" y="22859"/>
              <a:ext cx="3447" cy="41112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利用植物素材創作，了解各國風情文化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Text Box 1026"/>
            <p:cNvSpPr txBox="1">
              <a:spLocks noChangeArrowheads="1"/>
            </p:cNvSpPr>
            <p:nvPr/>
          </p:nvSpPr>
          <p:spPr bwMode="auto">
            <a:xfrm>
              <a:off x="46865" y="22859"/>
              <a:ext cx="3410" cy="4110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接觸全球植物議題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，並以藝術方式展現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Line 1027"/>
            <p:cNvSpPr>
              <a:spLocks noChangeShapeType="1"/>
            </p:cNvSpPr>
            <p:nvPr/>
          </p:nvSpPr>
          <p:spPr bwMode="auto">
            <a:xfrm flipH="1">
              <a:off x="48004" y="20576"/>
              <a:ext cx="15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7" name="Line 1028"/>
            <p:cNvSpPr>
              <a:spLocks noChangeShapeType="1"/>
            </p:cNvSpPr>
            <p:nvPr/>
          </p:nvSpPr>
          <p:spPr bwMode="auto">
            <a:xfrm flipH="1">
              <a:off x="42294" y="20576"/>
              <a:ext cx="14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8" name="Text Box 1029"/>
            <p:cNvSpPr txBox="1">
              <a:spLocks noChangeArrowheads="1"/>
            </p:cNvSpPr>
            <p:nvPr/>
          </p:nvSpPr>
          <p:spPr bwMode="auto">
            <a:xfrm>
              <a:off x="28574" y="22859"/>
              <a:ext cx="3432" cy="41125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任務地圖</a:t>
              </a:r>
              <a:endParaRPr kumimoji="0" lang="zh-TW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、</a:t>
              </a: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蒐集素材</a:t>
              </a:r>
              <a:endParaRPr kumimoji="0" lang="zh-TW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0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403648" y="17815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37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403648" y="17815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29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403648" y="17815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148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細說從頭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4261379951"/>
              </p:ext>
            </p:extLst>
          </p:nvPr>
        </p:nvGraphicFramePr>
        <p:xfrm>
          <a:off x="539552" y="1397000"/>
          <a:ext cx="8147248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6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4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6" name="畫布 998"/>
          <p:cNvGrpSpPr>
            <a:grpSpLocks/>
          </p:cNvGrpSpPr>
          <p:nvPr/>
        </p:nvGrpSpPr>
        <p:grpSpPr bwMode="auto">
          <a:xfrm>
            <a:off x="467544" y="1628803"/>
            <a:ext cx="8219256" cy="4149404"/>
            <a:chOff x="0" y="-2533"/>
            <a:chExt cx="65144" cy="68820"/>
          </a:xfrm>
        </p:grpSpPr>
        <p:sp>
          <p:nvSpPr>
            <p:cNvPr id="7" name="AutoShape 42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65144" cy="66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" name="Line 1000"/>
            <p:cNvSpPr>
              <a:spLocks noChangeShapeType="1"/>
            </p:cNvSpPr>
            <p:nvPr/>
          </p:nvSpPr>
          <p:spPr bwMode="auto">
            <a:xfrm flipH="1">
              <a:off x="26289" y="9143"/>
              <a:ext cx="6" cy="342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Line 1001"/>
            <p:cNvSpPr>
              <a:spLocks noChangeShapeType="1"/>
            </p:cNvSpPr>
            <p:nvPr/>
          </p:nvSpPr>
          <p:spPr bwMode="auto">
            <a:xfrm>
              <a:off x="10287" y="9143"/>
              <a:ext cx="48672" cy="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" name="Line 1002"/>
            <p:cNvSpPr>
              <a:spLocks noChangeShapeType="1"/>
            </p:cNvSpPr>
            <p:nvPr/>
          </p:nvSpPr>
          <p:spPr bwMode="auto">
            <a:xfrm>
              <a:off x="10288" y="914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" name="Line 1003"/>
            <p:cNvSpPr>
              <a:spLocks noChangeShapeType="1"/>
            </p:cNvSpPr>
            <p:nvPr/>
          </p:nvSpPr>
          <p:spPr bwMode="auto">
            <a:xfrm>
              <a:off x="42287" y="9144"/>
              <a:ext cx="21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" name="Line 1004"/>
            <p:cNvSpPr>
              <a:spLocks noChangeShapeType="1"/>
            </p:cNvSpPr>
            <p:nvPr/>
          </p:nvSpPr>
          <p:spPr bwMode="auto">
            <a:xfrm>
              <a:off x="5717" y="20574"/>
              <a:ext cx="9142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" name="Line 1005"/>
            <p:cNvSpPr>
              <a:spLocks noChangeShapeType="1"/>
            </p:cNvSpPr>
            <p:nvPr/>
          </p:nvSpPr>
          <p:spPr bwMode="auto">
            <a:xfrm>
              <a:off x="10288" y="17145"/>
              <a:ext cx="8" cy="57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" name="Line 1006"/>
            <p:cNvSpPr>
              <a:spLocks noChangeShapeType="1"/>
            </p:cNvSpPr>
            <p:nvPr/>
          </p:nvSpPr>
          <p:spPr bwMode="auto">
            <a:xfrm>
              <a:off x="21716" y="20574"/>
              <a:ext cx="9143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" name="Line 1007"/>
            <p:cNvSpPr>
              <a:spLocks noChangeShapeType="1"/>
            </p:cNvSpPr>
            <p:nvPr/>
          </p:nvSpPr>
          <p:spPr bwMode="auto">
            <a:xfrm>
              <a:off x="37715" y="20574"/>
              <a:ext cx="10289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" name="Line 1008"/>
            <p:cNvSpPr>
              <a:spLocks noChangeShapeType="1"/>
            </p:cNvSpPr>
            <p:nvPr/>
          </p:nvSpPr>
          <p:spPr bwMode="auto">
            <a:xfrm>
              <a:off x="26287" y="17145"/>
              <a:ext cx="8" cy="57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" name="Line 1009"/>
            <p:cNvSpPr>
              <a:spLocks noChangeShapeType="1"/>
            </p:cNvSpPr>
            <p:nvPr/>
          </p:nvSpPr>
          <p:spPr bwMode="auto">
            <a:xfrm>
              <a:off x="42287" y="17145"/>
              <a:ext cx="7" cy="34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Line 1010"/>
            <p:cNvSpPr>
              <a:spLocks noChangeShapeType="1"/>
            </p:cNvSpPr>
            <p:nvPr/>
          </p:nvSpPr>
          <p:spPr bwMode="auto">
            <a:xfrm flipH="1">
              <a:off x="5717" y="20574"/>
              <a:ext cx="7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" name="Line 1011"/>
            <p:cNvSpPr>
              <a:spLocks noChangeShapeType="1"/>
            </p:cNvSpPr>
            <p:nvPr/>
          </p:nvSpPr>
          <p:spPr bwMode="auto">
            <a:xfrm flipH="1">
              <a:off x="14859" y="2057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" name="Line 1012"/>
            <p:cNvSpPr>
              <a:spLocks noChangeShapeType="1"/>
            </p:cNvSpPr>
            <p:nvPr/>
          </p:nvSpPr>
          <p:spPr bwMode="auto">
            <a:xfrm flipH="1">
              <a:off x="21716" y="2057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Line 1013"/>
            <p:cNvSpPr>
              <a:spLocks noChangeShapeType="1"/>
            </p:cNvSpPr>
            <p:nvPr/>
          </p:nvSpPr>
          <p:spPr bwMode="auto">
            <a:xfrm flipH="1">
              <a:off x="30859" y="20574"/>
              <a:ext cx="7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Line 1014"/>
            <p:cNvSpPr>
              <a:spLocks noChangeShapeType="1"/>
            </p:cNvSpPr>
            <p:nvPr/>
          </p:nvSpPr>
          <p:spPr bwMode="auto">
            <a:xfrm flipH="1">
              <a:off x="37715" y="2057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Text Box 1015"/>
            <p:cNvSpPr txBox="1">
              <a:spLocks noChangeArrowheads="1"/>
            </p:cNvSpPr>
            <p:nvPr/>
          </p:nvSpPr>
          <p:spPr bwMode="auto">
            <a:xfrm>
              <a:off x="35430" y="11428"/>
              <a:ext cx="14845" cy="7525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活動三：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抱樹行動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Text Box 1016"/>
            <p:cNvSpPr txBox="1">
              <a:spLocks noChangeArrowheads="1"/>
            </p:cNvSpPr>
            <p:nvPr/>
          </p:nvSpPr>
          <p:spPr bwMode="auto">
            <a:xfrm>
              <a:off x="17716" y="-2533"/>
              <a:ext cx="32887" cy="9390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就是愛樹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4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節課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共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160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Text Box 1017"/>
            <p:cNvSpPr txBox="1">
              <a:spLocks noChangeArrowheads="1"/>
            </p:cNvSpPr>
            <p:nvPr/>
          </p:nvSpPr>
          <p:spPr bwMode="auto">
            <a:xfrm>
              <a:off x="19431" y="11430"/>
              <a:ext cx="13713" cy="809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活動二：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有樹冇樹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1018"/>
            <p:cNvSpPr txBox="1">
              <a:spLocks noChangeArrowheads="1"/>
            </p:cNvSpPr>
            <p:nvPr/>
          </p:nvSpPr>
          <p:spPr bwMode="auto">
            <a:xfrm>
              <a:off x="1047" y="11428"/>
              <a:ext cx="16669" cy="809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活動一：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愛樹讀書會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( 40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Text Box 1019"/>
            <p:cNvSpPr txBox="1">
              <a:spLocks noChangeArrowheads="1"/>
            </p:cNvSpPr>
            <p:nvPr/>
          </p:nvSpPr>
          <p:spPr bwMode="auto">
            <a:xfrm>
              <a:off x="3429" y="22857"/>
              <a:ext cx="3429" cy="4238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閱讀繪本│艾莉絲的樹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Text Box 1020"/>
            <p:cNvSpPr txBox="1">
              <a:spLocks noChangeArrowheads="1"/>
            </p:cNvSpPr>
            <p:nvPr/>
          </p:nvSpPr>
          <p:spPr bwMode="auto">
            <a:xfrm>
              <a:off x="8001" y="22857"/>
              <a:ext cx="3429" cy="4238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提問與討論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Text Box 1021"/>
            <p:cNvSpPr txBox="1">
              <a:spLocks noChangeArrowheads="1"/>
            </p:cNvSpPr>
            <p:nvPr/>
          </p:nvSpPr>
          <p:spPr bwMode="auto">
            <a:xfrm>
              <a:off x="12573" y="22857"/>
              <a:ext cx="3429" cy="4238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心得分享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Text Box 1022"/>
            <p:cNvSpPr txBox="1">
              <a:spLocks noChangeArrowheads="1"/>
            </p:cNvSpPr>
            <p:nvPr/>
          </p:nvSpPr>
          <p:spPr bwMode="auto">
            <a:xfrm>
              <a:off x="35433" y="22857"/>
              <a:ext cx="3435" cy="4238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認識抱樹行動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Text Box 1023"/>
            <p:cNvSpPr txBox="1">
              <a:spLocks noChangeArrowheads="1"/>
            </p:cNvSpPr>
            <p:nvPr/>
          </p:nvSpPr>
          <p:spPr bwMode="auto">
            <a:xfrm>
              <a:off x="19431" y="22857"/>
              <a:ext cx="3429" cy="4228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國際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環境惡化的現象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Text Box 1024"/>
            <p:cNvSpPr txBox="1">
              <a:spLocks noChangeArrowheads="1"/>
            </p:cNvSpPr>
            <p:nvPr/>
          </p:nvSpPr>
          <p:spPr bwMode="auto">
            <a:xfrm>
              <a:off x="24003" y="22857"/>
              <a:ext cx="3429" cy="4238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實際體驗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｜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體感溫度的實驗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Text Box 1025"/>
            <p:cNvSpPr txBox="1">
              <a:spLocks noChangeArrowheads="1"/>
            </p:cNvSpPr>
            <p:nvPr/>
          </p:nvSpPr>
          <p:spPr bwMode="auto">
            <a:xfrm>
              <a:off x="41148" y="22857"/>
              <a:ext cx="3448" cy="4238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國際與臺灣的護樹行動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Text Box 1026"/>
            <p:cNvSpPr txBox="1">
              <a:spLocks noChangeArrowheads="1"/>
            </p:cNvSpPr>
            <p:nvPr/>
          </p:nvSpPr>
          <p:spPr bwMode="auto">
            <a:xfrm>
              <a:off x="46863" y="22857"/>
              <a:ext cx="3409" cy="4238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新港國小的護樹行動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Line 1027"/>
            <p:cNvSpPr>
              <a:spLocks noChangeShapeType="1"/>
            </p:cNvSpPr>
            <p:nvPr/>
          </p:nvSpPr>
          <p:spPr bwMode="auto">
            <a:xfrm flipH="1">
              <a:off x="48004" y="20574"/>
              <a:ext cx="15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6" name="Line 1028"/>
            <p:cNvSpPr>
              <a:spLocks noChangeShapeType="1"/>
            </p:cNvSpPr>
            <p:nvPr/>
          </p:nvSpPr>
          <p:spPr bwMode="auto">
            <a:xfrm flipH="1">
              <a:off x="42294" y="20574"/>
              <a:ext cx="14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7" name="Text Box 1029"/>
            <p:cNvSpPr txBox="1">
              <a:spLocks noChangeArrowheads="1"/>
            </p:cNvSpPr>
            <p:nvPr/>
          </p:nvSpPr>
          <p:spPr bwMode="auto">
            <a:xfrm>
              <a:off x="28575" y="22857"/>
              <a:ext cx="3429" cy="4238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了解樹木對環境的影響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Line 1003"/>
            <p:cNvSpPr>
              <a:spLocks noChangeShapeType="1"/>
            </p:cNvSpPr>
            <p:nvPr/>
          </p:nvSpPr>
          <p:spPr bwMode="auto">
            <a:xfrm>
              <a:off x="58934" y="9149"/>
              <a:ext cx="25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9" name="Line 1006"/>
            <p:cNvSpPr>
              <a:spLocks noChangeShapeType="1"/>
            </p:cNvSpPr>
            <p:nvPr/>
          </p:nvSpPr>
          <p:spPr bwMode="auto">
            <a:xfrm>
              <a:off x="54165" y="20578"/>
              <a:ext cx="9144" cy="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0" name="Line 1008"/>
            <p:cNvSpPr>
              <a:spLocks noChangeShapeType="1"/>
            </p:cNvSpPr>
            <p:nvPr/>
          </p:nvSpPr>
          <p:spPr bwMode="auto">
            <a:xfrm>
              <a:off x="58731" y="17606"/>
              <a:ext cx="6" cy="57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1" name="Line 1012"/>
            <p:cNvSpPr>
              <a:spLocks noChangeShapeType="1"/>
            </p:cNvSpPr>
            <p:nvPr/>
          </p:nvSpPr>
          <p:spPr bwMode="auto">
            <a:xfrm flipH="1">
              <a:off x="54165" y="20578"/>
              <a:ext cx="6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2" name="Line 1013"/>
            <p:cNvSpPr>
              <a:spLocks noChangeShapeType="1"/>
            </p:cNvSpPr>
            <p:nvPr/>
          </p:nvSpPr>
          <p:spPr bwMode="auto">
            <a:xfrm flipH="1">
              <a:off x="63309" y="20578"/>
              <a:ext cx="6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3" name="Text Box 1023"/>
            <p:cNvSpPr txBox="1">
              <a:spLocks noChangeArrowheads="1"/>
            </p:cNvSpPr>
            <p:nvPr/>
          </p:nvSpPr>
          <p:spPr bwMode="auto">
            <a:xfrm>
              <a:off x="52127" y="22883"/>
              <a:ext cx="3429" cy="4200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欣賞影片：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種樹救地球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Text Box 1024"/>
            <p:cNvSpPr txBox="1">
              <a:spLocks noChangeArrowheads="1"/>
            </p:cNvSpPr>
            <p:nvPr/>
          </p:nvSpPr>
          <p:spPr bwMode="auto">
            <a:xfrm>
              <a:off x="56699" y="22857"/>
              <a:ext cx="3429" cy="42033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提出護樹的具體行動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Text Box 1029"/>
            <p:cNvSpPr txBox="1">
              <a:spLocks noChangeArrowheads="1"/>
            </p:cNvSpPr>
            <p:nvPr/>
          </p:nvSpPr>
          <p:spPr bwMode="auto">
            <a:xfrm>
              <a:off x="61271" y="22883"/>
              <a:ext cx="3429" cy="4200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實踐愛樹公約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Text Box 1017"/>
            <p:cNvSpPr txBox="1">
              <a:spLocks noChangeArrowheads="1"/>
            </p:cNvSpPr>
            <p:nvPr/>
          </p:nvSpPr>
          <p:spPr bwMode="auto">
            <a:xfrm>
              <a:off x="51428" y="11435"/>
              <a:ext cx="13716" cy="751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活動四：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愛樹公約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Line 1000"/>
            <p:cNvSpPr>
              <a:spLocks noChangeShapeType="1"/>
            </p:cNvSpPr>
            <p:nvPr/>
          </p:nvSpPr>
          <p:spPr bwMode="auto">
            <a:xfrm>
              <a:off x="34093" y="6857"/>
              <a:ext cx="6" cy="22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60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12" descr="http://www.hkbookcity.com/image_book/986746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847" y="2118866"/>
            <a:ext cx="3199794" cy="3861048"/>
          </a:xfrm>
          <a:prstGeom prst="rect">
            <a:avLst/>
          </a:prstGeom>
          <a:noFill/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667847" y="10266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愛樹讀書會</a:t>
            </a:r>
            <a:r>
              <a:rPr lang="zh-TW" altLang="en-US" sz="3200" smtClean="0"/>
              <a:t>─繪本閱讀</a:t>
            </a:r>
            <a:endParaRPr lang="zh-TW" altLang="en-US" sz="32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3867641" y="2169666"/>
            <a:ext cx="410445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簡介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女孩艾莉絲好愛農場上那棵馬路旁的老橡樹。但是在春天裡的某一天，那棵橡樹的葉子漸漸變黃、掉落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……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，雖然大家很努力的救它，結果還是枯死了。</a:t>
            </a: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 艾莉絲以為橡樹會一直的矗立在那裡，就像天空和草原，就像自己的父、母親一樣。後來，樹似乎放棄了，人們、艾莉絲也是，直到她想起了橡樹的果實，才又讓她有了新的期待。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12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4317217"/>
            <a:ext cx="3647318" cy="2048802"/>
          </a:xfrm>
          <a:prstGeom prst="rect">
            <a:avLst/>
          </a:prstGeom>
          <a:noFill/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368168" y="11492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 smtClean="0"/>
              <a:t>繪本導讀</a:t>
            </a:r>
            <a:endParaRPr lang="zh-TW" altLang="en-US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030771"/>
            <a:ext cx="3528392" cy="1981998"/>
          </a:xfrm>
          <a:prstGeom prst="rect">
            <a:avLst/>
          </a:prstGeom>
          <a:noFill/>
        </p:spPr>
      </p:pic>
      <p:grpSp>
        <p:nvGrpSpPr>
          <p:cNvPr id="9" name="群組 8"/>
          <p:cNvGrpSpPr/>
          <p:nvPr/>
        </p:nvGrpSpPr>
        <p:grpSpPr>
          <a:xfrm>
            <a:off x="4716016" y="2022358"/>
            <a:ext cx="3406181" cy="2107123"/>
            <a:chOff x="755576" y="1253280"/>
            <a:chExt cx="7560840" cy="4912024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5576" y="1268760"/>
              <a:ext cx="3840426" cy="4896544"/>
            </a:xfrm>
            <a:prstGeom prst="rect">
              <a:avLst/>
            </a:prstGeom>
            <a:noFill/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326" y="1253280"/>
              <a:ext cx="3709090" cy="4896544"/>
            </a:xfrm>
            <a:prstGeom prst="rect">
              <a:avLst/>
            </a:prstGeom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5959" y="4317217"/>
            <a:ext cx="3240360" cy="2003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760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61363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dirty="0" smtClean="0">
                <a:solidFill>
                  <a:schemeClr val="accent6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有樹冇樹</a:t>
            </a:r>
            <a:r>
              <a:rPr lang="zh-TW" altLang="en-US" sz="3600" dirty="0" smtClean="0"/>
              <a:t>─體驗</a:t>
            </a:r>
            <a:endParaRPr lang="zh-TW" altLang="en-US" sz="36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715" y="2230497"/>
            <a:ext cx="3200000" cy="1800000"/>
          </a:xfrm>
          <a:prstGeom prst="rect">
            <a:avLst/>
          </a:prstGeom>
          <a:noFill/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72" y="4338328"/>
            <a:ext cx="3193043" cy="18000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2596451"/>
            <a:ext cx="4114800" cy="323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30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01654" y="1052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/>
              <a:t>愛樹公約─報告</a:t>
            </a:r>
            <a:endParaRPr lang="zh-TW" altLang="en-US" sz="3600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54" y="2492896"/>
            <a:ext cx="3777334" cy="2448272"/>
          </a:xfrm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7" y="1893834"/>
            <a:ext cx="1513639" cy="216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34" y="1893834"/>
            <a:ext cx="1517838" cy="2160000"/>
          </a:xfrm>
          <a:prstGeom prst="rect">
            <a:avLst/>
          </a:prstGeom>
        </p:spPr>
      </p:pic>
      <p:pic>
        <p:nvPicPr>
          <p:cNvPr id="10" name="內容版面配置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1" y="4221328"/>
            <a:ext cx="1504285" cy="2160000"/>
          </a:xfrm>
          <a:prstGeom prst="rect">
            <a:avLst/>
          </a:prstGeom>
        </p:spPr>
      </p:pic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34" y="4302344"/>
            <a:ext cx="163154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82657" y="1658650"/>
            <a:ext cx="4824536" cy="9204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/>
              <a:t>小組討論</a:t>
            </a:r>
            <a:r>
              <a:rPr lang="en-US" altLang="zh-TW" sz="2800" dirty="0" smtClean="0"/>
              <a:t>--</a:t>
            </a:r>
            <a:r>
              <a:rPr lang="zh-TW" altLang="en-US" sz="2800" dirty="0" smtClean="0"/>
              <a:t>愛</a:t>
            </a:r>
            <a:r>
              <a:rPr lang="zh-TW" altLang="en-US" sz="2800" dirty="0"/>
              <a:t>樹公約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624" y="2579081"/>
            <a:ext cx="3813224" cy="2878534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7312" y="1721280"/>
            <a:ext cx="3549104" cy="2283783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2383" y="4005064"/>
            <a:ext cx="4683650" cy="2424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1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43034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教師實行結論與反思</a:t>
            </a:r>
            <a:endParaRPr lang="zh-TW" altLang="en-US" sz="3200" dirty="0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3034" y="2118866"/>
            <a:ext cx="8291264" cy="39744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學生能從「有樹無樹」的活動中，體認到樹在生活中的重要性。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「老鷹想飛」的生存環境遭到破壞延伸到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全球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氣候的變遷，學生知道人、物種與環境互動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的重要。</a:t>
            </a:r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繪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本故事的心得和公約撰寫可與藝術課程做結合。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護樹公約除了讓學生了解到樹能改善「溫室效應」外，在生活中更應愛惜  木製品和紙類資源的意識。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400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希望學校在移除一棵樹的同時，也能在校園內種下另一棵樹苗。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99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57200" y="10475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抱樹行動</a:t>
            </a:r>
            <a:endParaRPr lang="zh-TW" altLang="en-US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12842"/>
            <a:ext cx="3060340" cy="40804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20431"/>
            <a:ext cx="3888432" cy="2916324"/>
          </a:xfrm>
          <a:prstGeom prst="rect">
            <a:avLst/>
          </a:prstGeom>
        </p:spPr>
      </p:pic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4218846" y="2034298"/>
            <a:ext cx="6295728" cy="640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/>
              <a:t>抱一下、靠一下、樹下的歡樂</a:t>
            </a:r>
            <a:r>
              <a:rPr lang="en-US" altLang="zh-TW" sz="2400" dirty="0" smtClean="0"/>
              <a:t>……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73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187623" y="2030606"/>
            <a:ext cx="1148013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6" name="畫布 998"/>
          <p:cNvGrpSpPr>
            <a:grpSpLocks/>
          </p:cNvGrpSpPr>
          <p:nvPr/>
        </p:nvGrpSpPr>
        <p:grpSpPr bwMode="auto">
          <a:xfrm>
            <a:off x="1187624" y="1572329"/>
            <a:ext cx="6696744" cy="3878893"/>
            <a:chOff x="0" y="-8880"/>
            <a:chExt cx="53340" cy="75161"/>
          </a:xfrm>
        </p:grpSpPr>
        <p:sp>
          <p:nvSpPr>
            <p:cNvPr id="7" name="AutoShape 21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3340" cy="66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" name="Line 1001"/>
            <p:cNvSpPr>
              <a:spLocks noChangeShapeType="1"/>
            </p:cNvSpPr>
            <p:nvPr/>
          </p:nvSpPr>
          <p:spPr bwMode="auto">
            <a:xfrm>
              <a:off x="9906" y="9143"/>
              <a:ext cx="31997" cy="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Line 1002"/>
            <p:cNvSpPr>
              <a:spLocks noChangeShapeType="1"/>
            </p:cNvSpPr>
            <p:nvPr/>
          </p:nvSpPr>
          <p:spPr bwMode="auto">
            <a:xfrm>
              <a:off x="10288" y="914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" name="Line 1003"/>
            <p:cNvSpPr>
              <a:spLocks noChangeShapeType="1"/>
            </p:cNvSpPr>
            <p:nvPr/>
          </p:nvSpPr>
          <p:spPr bwMode="auto">
            <a:xfrm>
              <a:off x="41910" y="9143"/>
              <a:ext cx="25" cy="228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" name="Line 1004"/>
            <p:cNvSpPr>
              <a:spLocks noChangeShapeType="1"/>
            </p:cNvSpPr>
            <p:nvPr/>
          </p:nvSpPr>
          <p:spPr bwMode="auto">
            <a:xfrm>
              <a:off x="5334" y="21714"/>
              <a:ext cx="9144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" name="Line 1005"/>
            <p:cNvSpPr>
              <a:spLocks noChangeShapeType="1"/>
            </p:cNvSpPr>
            <p:nvPr/>
          </p:nvSpPr>
          <p:spPr bwMode="auto">
            <a:xfrm>
              <a:off x="9906" y="16000"/>
              <a:ext cx="6" cy="571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" name="Line 1006"/>
            <p:cNvSpPr>
              <a:spLocks noChangeShapeType="1"/>
            </p:cNvSpPr>
            <p:nvPr/>
          </p:nvSpPr>
          <p:spPr bwMode="auto">
            <a:xfrm>
              <a:off x="36576" y="21714"/>
              <a:ext cx="9144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" name="Line 1008"/>
            <p:cNvSpPr>
              <a:spLocks noChangeShapeType="1"/>
            </p:cNvSpPr>
            <p:nvPr/>
          </p:nvSpPr>
          <p:spPr bwMode="auto">
            <a:xfrm>
              <a:off x="41148" y="18286"/>
              <a:ext cx="0" cy="342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" name="Line 1010"/>
            <p:cNvSpPr>
              <a:spLocks noChangeShapeType="1"/>
            </p:cNvSpPr>
            <p:nvPr/>
          </p:nvSpPr>
          <p:spPr bwMode="auto">
            <a:xfrm flipH="1">
              <a:off x="5334" y="21714"/>
              <a:ext cx="12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" name="Line 1011"/>
            <p:cNvSpPr>
              <a:spLocks noChangeShapeType="1"/>
            </p:cNvSpPr>
            <p:nvPr/>
          </p:nvSpPr>
          <p:spPr bwMode="auto">
            <a:xfrm flipH="1">
              <a:off x="14478" y="21714"/>
              <a:ext cx="6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" name="Line 1012"/>
            <p:cNvSpPr>
              <a:spLocks noChangeShapeType="1"/>
            </p:cNvSpPr>
            <p:nvPr/>
          </p:nvSpPr>
          <p:spPr bwMode="auto">
            <a:xfrm flipH="1">
              <a:off x="36576" y="21714"/>
              <a:ext cx="6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Line 1013"/>
            <p:cNvSpPr>
              <a:spLocks noChangeShapeType="1"/>
            </p:cNvSpPr>
            <p:nvPr/>
          </p:nvSpPr>
          <p:spPr bwMode="auto">
            <a:xfrm flipH="1">
              <a:off x="45720" y="21714"/>
              <a:ext cx="6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" name="Text Box 1016"/>
            <p:cNvSpPr txBox="1">
              <a:spLocks noChangeArrowheads="1"/>
            </p:cNvSpPr>
            <p:nvPr/>
          </p:nvSpPr>
          <p:spPr bwMode="auto">
            <a:xfrm>
              <a:off x="17526" y="-8880"/>
              <a:ext cx="23431" cy="1573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從大樹看天下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—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台灣欒樹變！變！變！</a:t>
              </a:r>
              <a:endParaRPr kumimoji="0" lang="zh-TW" altLang="en-US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5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節課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共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200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Text Box 1017"/>
            <p:cNvSpPr txBox="1">
              <a:spLocks noChangeArrowheads="1"/>
            </p:cNvSpPr>
            <p:nvPr/>
          </p:nvSpPr>
          <p:spPr bwMode="auto">
            <a:xfrm>
              <a:off x="34290" y="11428"/>
              <a:ext cx="16002" cy="809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活動二：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  植物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VS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國家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( 120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Text Box 1020"/>
            <p:cNvSpPr txBox="1">
              <a:spLocks noChangeArrowheads="1"/>
            </p:cNvSpPr>
            <p:nvPr/>
          </p:nvSpPr>
          <p:spPr bwMode="auto">
            <a:xfrm>
              <a:off x="3810" y="24000"/>
              <a:ext cx="3429" cy="41144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觀察記錄校園中的台灣欒樹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Text Box 1021"/>
            <p:cNvSpPr txBox="1">
              <a:spLocks noChangeArrowheads="1"/>
            </p:cNvSpPr>
            <p:nvPr/>
          </p:nvSpPr>
          <p:spPr bwMode="auto">
            <a:xfrm>
              <a:off x="12954" y="24000"/>
              <a:ext cx="3429" cy="41138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台灣欒樹的四季風情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Text Box 1023"/>
            <p:cNvSpPr txBox="1">
              <a:spLocks noChangeArrowheads="1"/>
            </p:cNvSpPr>
            <p:nvPr/>
          </p:nvSpPr>
          <p:spPr bwMode="auto">
            <a:xfrm>
              <a:off x="33528" y="24000"/>
              <a:ext cx="3429" cy="41132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植物和國家的關聯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Text Box 1029"/>
            <p:cNvSpPr txBox="1">
              <a:spLocks noChangeArrowheads="1"/>
            </p:cNvSpPr>
            <p:nvPr/>
          </p:nvSpPr>
          <p:spPr bwMode="auto">
            <a:xfrm>
              <a:off x="43434" y="24000"/>
              <a:ext cx="3429" cy="4111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分組專題報告</a:t>
              </a:r>
              <a:endParaRPr kumimoji="0" lang="zh-TW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Text Box 1018"/>
            <p:cNvSpPr txBox="1">
              <a:spLocks noChangeArrowheads="1"/>
            </p:cNvSpPr>
            <p:nvPr/>
          </p:nvSpPr>
          <p:spPr bwMode="auto">
            <a:xfrm>
              <a:off x="762" y="11651"/>
              <a:ext cx="16668" cy="8095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活動一：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   認識台灣欒樹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( 80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Line 1005"/>
            <p:cNvSpPr>
              <a:spLocks noChangeShapeType="1"/>
            </p:cNvSpPr>
            <p:nvPr/>
          </p:nvSpPr>
          <p:spPr bwMode="auto">
            <a:xfrm>
              <a:off x="26670" y="6857"/>
              <a:ext cx="6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94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新港國小的過往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811" t="12001" r="33686" b="5990"/>
          <a:stretch/>
        </p:blipFill>
        <p:spPr>
          <a:xfrm>
            <a:off x="2699792" y="1124744"/>
            <a:ext cx="3456384" cy="5061134"/>
          </a:xfrm>
          <a:prstGeom prst="rect">
            <a:avLst/>
          </a:prstGeom>
        </p:spPr>
      </p:pic>
      <p:sp>
        <p:nvSpPr>
          <p:cNvPr id="5" name="向右箭號圖說文字 4"/>
          <p:cNvSpPr/>
          <p:nvPr/>
        </p:nvSpPr>
        <p:spPr>
          <a:xfrm>
            <a:off x="827584" y="3861048"/>
            <a:ext cx="2448272" cy="1872208"/>
          </a:xfrm>
          <a:prstGeom prst="right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本校教案榮獲教育部</a:t>
            </a:r>
            <a:r>
              <a:rPr lang="en-US" altLang="zh-TW" dirty="0" smtClean="0"/>
              <a:t>103</a:t>
            </a:r>
            <a:r>
              <a:rPr lang="zh-TW" altLang="en-US" dirty="0" smtClean="0"/>
              <a:t>年優選課程方案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64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259632" y="1196752"/>
            <a:ext cx="609907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活動一</a:t>
            </a:r>
            <a:r>
              <a:rPr lang="en-US" altLang="zh-TW" sz="3200" dirty="0" smtClean="0"/>
              <a:t>~</a:t>
            </a:r>
            <a:r>
              <a:rPr lang="zh-TW" altLang="en-US" sz="3200" dirty="0" smtClean="0"/>
              <a:t>識台灣欒樹</a:t>
            </a:r>
            <a:endParaRPr lang="zh-TW" altLang="en-US" sz="3200" dirty="0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641742" y="2152228"/>
            <a:ext cx="8078786" cy="42291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zh-TW" altLang="zh-TW" sz="7200" b="1" i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一、引起動機</a:t>
            </a:r>
            <a:endParaRPr lang="zh-TW" altLang="zh-TW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教師複習上學期學校舉辦票選校樹的活動，十棵校樹是哪十棵？</a:t>
            </a:r>
          </a:p>
          <a:p>
            <a:pPr marL="0" indent="0">
              <a:buNone/>
            </a:pPr>
            <a:r>
              <a:rPr lang="zh-TW" altLang="zh-TW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二、發展活動</a:t>
            </a: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教師從十棵校樹中，問學生台灣欒樹在校園中的哪裡？</a:t>
            </a: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帶學生到校園用感官認識台灣欒樹。</a:t>
            </a: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學生完成台灣欒樹觀察紀錄單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Part1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教師提問：你認識了九月的台灣欒樹，你知道台灣欒樹其他季節的樣子嗎？</a:t>
            </a: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教師播放</a:t>
            </a:r>
            <a:r>
              <a:rPr lang="en-US" altLang="zh-TW" sz="72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介紹台灣欒樹的特色。</a:t>
            </a: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學生完成台灣欒樹觀察紀錄單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Part2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marL="0" indent="0">
              <a:buNone/>
            </a:pPr>
            <a:r>
              <a:rPr lang="zh-TW" altLang="en-US" sz="7200" b="1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</a:t>
            </a:r>
            <a:r>
              <a:rPr lang="zh-TW" altLang="zh-TW" sz="7200" b="1" i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綜合</a:t>
            </a:r>
            <a:r>
              <a:rPr lang="zh-TW" altLang="zh-TW" sz="7200" b="1" i="1" dirty="0"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endParaRPr lang="zh-TW" altLang="zh-TW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教師歸納與統整台灣欒樹的特色</a:t>
            </a:r>
          </a:p>
          <a:p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教師針對台灣欒樹的特色口頭評量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04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-61714" y="1740423"/>
            <a:ext cx="4713012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/>
              <a:t>欒樹的時裝秀</a:t>
            </a:r>
            <a:r>
              <a:rPr lang="en-US" altLang="zh-TW" sz="3600" dirty="0" smtClean="0"/>
              <a:t>~~~</a:t>
            </a:r>
            <a:endParaRPr lang="zh-TW" altLang="en-US" sz="3600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4" y="4088070"/>
            <a:ext cx="1890000" cy="2520000"/>
          </a:xfrm>
          <a:ln w="38100">
            <a:solidFill>
              <a:srgbClr val="FFFF00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98" y="3126227"/>
            <a:ext cx="1890000" cy="2520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52" y="2391127"/>
            <a:ext cx="1890000" cy="252000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94" y="1592746"/>
            <a:ext cx="1890000" cy="2520000"/>
          </a:xfrm>
          <a:prstGeom prst="rect">
            <a:avLst/>
          </a:prstGeom>
          <a:ln w="38100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59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67544" y="1521588"/>
            <a:ext cx="36004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smtClean="0"/>
              <a:t>十大校樹在哪裡？</a:t>
            </a:r>
            <a:endParaRPr lang="zh-TW" altLang="en-US" sz="2800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96752"/>
            <a:ext cx="2121737" cy="3771979"/>
          </a:xfrm>
          <a:ln w="31750">
            <a:solidFill>
              <a:schemeClr val="accent1">
                <a:lumMod val="75000"/>
              </a:schemeClr>
            </a:solidFill>
          </a:ln>
          <a:effectLst>
            <a:softEdge rad="0"/>
          </a:effec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5027085" y="4671645"/>
            <a:ext cx="379482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/>
              <a:t>這是校樹嗎？</a:t>
            </a:r>
            <a:r>
              <a:rPr lang="en-US" altLang="zh-TW" sz="3600" dirty="0" smtClean="0"/>
              <a:t>!</a:t>
            </a:r>
            <a:endParaRPr lang="zh-TW" altLang="en-US" sz="3600" dirty="0"/>
          </a:p>
        </p:txBody>
      </p:sp>
      <p:pic>
        <p:nvPicPr>
          <p:cNvPr id="9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3" y="2527382"/>
            <a:ext cx="4314343" cy="32357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168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478809" y="5787625"/>
            <a:ext cx="3794820" cy="593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/>
              <a:t>觀察與記錄</a:t>
            </a:r>
            <a:endParaRPr lang="zh-TW" altLang="en-US" sz="2800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8" y="2775113"/>
            <a:ext cx="4016683" cy="3012512"/>
          </a:xfrm>
          <a:effectLst>
            <a:softEdge rad="127000"/>
          </a:effectLst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5391660" y="1072598"/>
            <a:ext cx="2960466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smtClean="0"/>
              <a:t>校樹打卡趣</a:t>
            </a:r>
            <a:r>
              <a:rPr lang="en-US" altLang="zh-TW" sz="3200" smtClean="0"/>
              <a:t>!!</a:t>
            </a:r>
            <a:endParaRPr lang="zh-TW" altLang="en-US" sz="32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16" y="3844502"/>
            <a:ext cx="3484072" cy="2613054"/>
          </a:xfrm>
          <a:prstGeom prst="rect">
            <a:avLst/>
          </a:prstGeom>
          <a:effectLst>
            <a:softEdge rad="406400"/>
          </a:effectLst>
        </p:spPr>
      </p:pic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94" y="1968612"/>
            <a:ext cx="3470432" cy="1952118"/>
          </a:xfrm>
          <a:prstGeom prst="rect">
            <a:avLst/>
          </a:prstGeom>
          <a:ln w="317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10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1065214" y="2276872"/>
            <a:ext cx="7621586" cy="3509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TW" sz="1400" b="1" i="1" dirty="0" smtClean="0"/>
              <a:t>一、引起動機</a:t>
            </a:r>
            <a:endParaRPr lang="zh-TW" altLang="zh-TW" sz="1400" b="1" dirty="0" smtClean="0"/>
          </a:p>
          <a:p>
            <a:r>
              <a:rPr lang="en-US" altLang="zh-TW" sz="1400" dirty="0" smtClean="0"/>
              <a:t>1.</a:t>
            </a:r>
            <a:r>
              <a:rPr lang="zh-TW" altLang="zh-TW" sz="1400" dirty="0" smtClean="0"/>
              <a:t>教師提問：你知道台灣欒樹為什麼前面要加上台灣嗎？引導出台灣欒樹是台灣特有種。</a:t>
            </a:r>
          </a:p>
          <a:p>
            <a:r>
              <a:rPr lang="en-US" altLang="zh-TW" sz="1400" dirty="0" smtClean="0"/>
              <a:t>2.</a:t>
            </a:r>
            <a:r>
              <a:rPr lang="zh-TW" altLang="zh-TW" sz="1400" dirty="0" smtClean="0"/>
              <a:t>教師運用台灣欒樹的小故事。</a:t>
            </a:r>
            <a:endParaRPr lang="en-US" altLang="zh-TW" sz="1400" dirty="0" smtClean="0"/>
          </a:p>
          <a:p>
            <a:pPr marL="0" indent="0">
              <a:buNone/>
            </a:pPr>
            <a:r>
              <a:rPr lang="zh-TW" altLang="zh-TW" sz="1400" b="1" i="1" dirty="0" smtClean="0"/>
              <a:t>二、發展活動</a:t>
            </a:r>
            <a:endParaRPr lang="zh-TW" altLang="zh-TW" sz="1400" b="1" dirty="0" smtClean="0"/>
          </a:p>
          <a:p>
            <a:r>
              <a:rPr lang="en-US" altLang="zh-TW" sz="1400" dirty="0" smtClean="0"/>
              <a:t>1.</a:t>
            </a:r>
            <a:r>
              <a:rPr lang="zh-TW" altLang="zh-TW" sz="1400" dirty="0" smtClean="0"/>
              <a:t>教師提問：台灣欒樹代表台灣，你知道這些植物代表哪些國家呢？</a:t>
            </a:r>
          </a:p>
          <a:p>
            <a:r>
              <a:rPr lang="zh-TW" altLang="zh-TW" sz="1400" dirty="0" smtClean="0"/>
              <a:t>（</a:t>
            </a:r>
            <a:r>
              <a:rPr lang="zh-TW" altLang="en-US" sz="1400" dirty="0"/>
              <a:t>五</a:t>
            </a:r>
            <a:r>
              <a:rPr lang="zh-TW" altLang="zh-TW" sz="1400" dirty="0" smtClean="0"/>
              <a:t>種植物是櫻花 、楓葉、鬱金香、咖啡、橄欖）</a:t>
            </a:r>
          </a:p>
          <a:p>
            <a:r>
              <a:rPr lang="en-US" altLang="zh-TW" sz="1400" dirty="0" smtClean="0"/>
              <a:t>2.</a:t>
            </a:r>
            <a:r>
              <a:rPr lang="zh-TW" altLang="zh-TW" sz="1400" dirty="0" smtClean="0"/>
              <a:t>教師請學生在世界地圖前指出這些國家。</a:t>
            </a:r>
          </a:p>
          <a:p>
            <a:r>
              <a:rPr lang="en-US" altLang="zh-TW" sz="1400" dirty="0" smtClean="0"/>
              <a:t>3.</a:t>
            </a:r>
            <a:r>
              <a:rPr lang="zh-TW" altLang="zh-TW" sz="1400" dirty="0" smtClean="0"/>
              <a:t>教師提問：這些植物為什麼能代表這些國家呢？是因為歷史因素、經濟因素還是其他因素呢？</a:t>
            </a:r>
            <a:r>
              <a:rPr lang="en-US" altLang="zh-TW" sz="1400" dirty="0" smtClean="0"/>
              <a:t> </a:t>
            </a:r>
            <a:endParaRPr lang="zh-TW" altLang="zh-TW" sz="1400" dirty="0" smtClean="0"/>
          </a:p>
          <a:p>
            <a:r>
              <a:rPr lang="en-US" altLang="zh-TW" sz="1400" dirty="0" smtClean="0"/>
              <a:t>4.</a:t>
            </a:r>
            <a:r>
              <a:rPr lang="zh-TW" altLang="zh-TW" sz="1400" dirty="0" smtClean="0"/>
              <a:t>將全班分五組搜尋這些植物為什麼能代表這些國家的因素，製作成小組海報上台分享。</a:t>
            </a:r>
            <a:endParaRPr lang="en-US" altLang="zh-TW" sz="1400" dirty="0" smtClean="0"/>
          </a:p>
          <a:p>
            <a:pPr marL="0" indent="0">
              <a:buNone/>
            </a:pPr>
            <a:r>
              <a:rPr lang="zh-TW" altLang="zh-TW" sz="1400" b="1" i="1" dirty="0" smtClean="0"/>
              <a:t>三、綜合活動</a:t>
            </a:r>
            <a:endParaRPr lang="zh-TW" altLang="zh-TW" sz="1400" b="1" dirty="0" smtClean="0"/>
          </a:p>
          <a:p>
            <a:r>
              <a:rPr lang="en-US" altLang="zh-TW" sz="1400" dirty="0" smtClean="0"/>
              <a:t>1.</a:t>
            </a:r>
            <a:r>
              <a:rPr lang="zh-TW" altLang="zh-TW" sz="1400" dirty="0" smtClean="0"/>
              <a:t>教師歸納與統整這五種植物能代表這些國家的因素。</a:t>
            </a:r>
          </a:p>
          <a:p>
            <a:r>
              <a:rPr lang="en-US" altLang="zh-TW" sz="1400" dirty="0" smtClean="0"/>
              <a:t>2.</a:t>
            </a:r>
            <a:r>
              <a:rPr lang="zh-TW" altLang="zh-TW" sz="1400" dirty="0" smtClean="0"/>
              <a:t>教師將海報展示於班上。</a:t>
            </a:r>
          </a:p>
          <a:p>
            <a:endParaRPr lang="zh-TW" altLang="en-US" sz="600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259632" y="1057672"/>
            <a:ext cx="5667028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smtClean="0"/>
              <a:t>活動二</a:t>
            </a:r>
            <a:r>
              <a:rPr lang="en-US" altLang="zh-TW" sz="3200" smtClean="0"/>
              <a:t>~</a:t>
            </a:r>
            <a:r>
              <a:rPr lang="zh-TW" altLang="en-US" sz="3200" smtClean="0"/>
              <a:t>植物</a:t>
            </a:r>
            <a:r>
              <a:rPr lang="en-US" altLang="zh-TW" sz="3200" smtClean="0"/>
              <a:t>VS</a:t>
            </a:r>
            <a:r>
              <a:rPr lang="zh-TW" altLang="en-US" sz="3200" smtClean="0"/>
              <a:t>國家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2775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-189756" y="1825376"/>
            <a:ext cx="5162972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植物</a:t>
            </a:r>
            <a:r>
              <a:rPr lang="en-US" altLang="zh-TW" dirty="0" smtClean="0"/>
              <a:t>VS</a:t>
            </a:r>
            <a:r>
              <a:rPr lang="zh-TW" altLang="en-US" dirty="0" smtClean="0"/>
              <a:t>國家</a:t>
            </a:r>
            <a:endParaRPr lang="zh-TW" altLang="en-US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6" y="3233794"/>
            <a:ext cx="3839999" cy="2880000"/>
          </a:xfrm>
          <a:effectLst>
            <a:softEdge rad="76200"/>
          </a:effectLst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16" y="1199134"/>
            <a:ext cx="2160000" cy="28800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9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08" y="2639134"/>
            <a:ext cx="2109635" cy="2880000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8197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99096" y="1707147"/>
            <a:ext cx="4154860" cy="546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 smtClean="0"/>
              <a:t>小組收集資料與討論</a:t>
            </a:r>
            <a:endParaRPr lang="zh-TW" altLang="en-US" sz="2400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45" y="1087885"/>
            <a:ext cx="3174245" cy="1785512"/>
          </a:xfrm>
          <a:ln w="31750">
            <a:solidFill>
              <a:srgbClr val="FFC000"/>
            </a:solidFill>
          </a:ln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-115646" y="5772676"/>
            <a:ext cx="4031334" cy="675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 smtClean="0"/>
              <a:t>小組上台分享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57" y="2985965"/>
            <a:ext cx="3172088" cy="273614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內容版面配置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956" y="3075511"/>
            <a:ext cx="2595234" cy="3193688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4715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33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8" name="Rectangle 79"/>
          <p:cNvSpPr>
            <a:spLocks noChangeArrowheads="1"/>
          </p:cNvSpPr>
          <p:nvPr/>
        </p:nvSpPr>
        <p:spPr bwMode="auto">
          <a:xfrm>
            <a:off x="152399" y="152400"/>
            <a:ext cx="1436578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39" name="畫布 998"/>
          <p:cNvGrpSpPr>
            <a:grpSpLocks/>
          </p:cNvGrpSpPr>
          <p:nvPr/>
        </p:nvGrpSpPr>
        <p:grpSpPr bwMode="auto">
          <a:xfrm>
            <a:off x="251520" y="1538672"/>
            <a:ext cx="8380040" cy="4500736"/>
            <a:chOff x="0" y="0"/>
            <a:chExt cx="53340" cy="66001"/>
          </a:xfrm>
        </p:grpSpPr>
        <p:sp>
          <p:nvSpPr>
            <p:cNvPr id="40" name="AutoShape 78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3340" cy="6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1" name="Line 1000"/>
            <p:cNvSpPr>
              <a:spLocks noChangeShapeType="1"/>
            </p:cNvSpPr>
            <p:nvPr/>
          </p:nvSpPr>
          <p:spPr bwMode="auto">
            <a:xfrm>
              <a:off x="26287" y="6858"/>
              <a:ext cx="8" cy="57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2" name="Line 1001"/>
            <p:cNvSpPr>
              <a:spLocks noChangeShapeType="1"/>
            </p:cNvSpPr>
            <p:nvPr/>
          </p:nvSpPr>
          <p:spPr bwMode="auto">
            <a:xfrm>
              <a:off x="10288" y="9144"/>
              <a:ext cx="31999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3" name="Line 1002"/>
            <p:cNvSpPr>
              <a:spLocks noChangeShapeType="1"/>
            </p:cNvSpPr>
            <p:nvPr/>
          </p:nvSpPr>
          <p:spPr bwMode="auto">
            <a:xfrm>
              <a:off x="10288" y="914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4" name="Line 1003"/>
            <p:cNvSpPr>
              <a:spLocks noChangeShapeType="1"/>
            </p:cNvSpPr>
            <p:nvPr/>
          </p:nvSpPr>
          <p:spPr bwMode="auto">
            <a:xfrm>
              <a:off x="42287" y="9144"/>
              <a:ext cx="21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5" name="Line 1004"/>
            <p:cNvSpPr>
              <a:spLocks noChangeShapeType="1"/>
            </p:cNvSpPr>
            <p:nvPr/>
          </p:nvSpPr>
          <p:spPr bwMode="auto">
            <a:xfrm>
              <a:off x="5717" y="20574"/>
              <a:ext cx="9142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6" name="Line 1005"/>
            <p:cNvSpPr>
              <a:spLocks noChangeShapeType="1"/>
            </p:cNvSpPr>
            <p:nvPr/>
          </p:nvSpPr>
          <p:spPr bwMode="auto">
            <a:xfrm>
              <a:off x="10288" y="17145"/>
              <a:ext cx="8" cy="57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7" name="Line 1006"/>
            <p:cNvSpPr>
              <a:spLocks noChangeShapeType="1"/>
            </p:cNvSpPr>
            <p:nvPr/>
          </p:nvSpPr>
          <p:spPr bwMode="auto">
            <a:xfrm>
              <a:off x="21716" y="20574"/>
              <a:ext cx="9143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8" name="Line 1007"/>
            <p:cNvSpPr>
              <a:spLocks noChangeShapeType="1"/>
            </p:cNvSpPr>
            <p:nvPr/>
          </p:nvSpPr>
          <p:spPr bwMode="auto">
            <a:xfrm>
              <a:off x="37715" y="20574"/>
              <a:ext cx="10289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49" name="Line 1008"/>
            <p:cNvSpPr>
              <a:spLocks noChangeShapeType="1"/>
            </p:cNvSpPr>
            <p:nvPr/>
          </p:nvSpPr>
          <p:spPr bwMode="auto">
            <a:xfrm flipH="1">
              <a:off x="26280" y="17145"/>
              <a:ext cx="7" cy="34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0" name="Line 1009"/>
            <p:cNvSpPr>
              <a:spLocks noChangeShapeType="1"/>
            </p:cNvSpPr>
            <p:nvPr/>
          </p:nvSpPr>
          <p:spPr bwMode="auto">
            <a:xfrm>
              <a:off x="42287" y="17145"/>
              <a:ext cx="7" cy="34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1" name="Line 1010"/>
            <p:cNvSpPr>
              <a:spLocks noChangeShapeType="1"/>
            </p:cNvSpPr>
            <p:nvPr/>
          </p:nvSpPr>
          <p:spPr bwMode="auto">
            <a:xfrm flipH="1">
              <a:off x="5717" y="20574"/>
              <a:ext cx="7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2" name="Line 1011"/>
            <p:cNvSpPr>
              <a:spLocks noChangeShapeType="1"/>
            </p:cNvSpPr>
            <p:nvPr/>
          </p:nvSpPr>
          <p:spPr bwMode="auto">
            <a:xfrm flipH="1">
              <a:off x="14859" y="2057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3" name="Line 1012"/>
            <p:cNvSpPr>
              <a:spLocks noChangeShapeType="1"/>
            </p:cNvSpPr>
            <p:nvPr/>
          </p:nvSpPr>
          <p:spPr bwMode="auto">
            <a:xfrm flipH="1">
              <a:off x="21716" y="2057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4" name="Line 1013"/>
            <p:cNvSpPr>
              <a:spLocks noChangeShapeType="1"/>
            </p:cNvSpPr>
            <p:nvPr/>
          </p:nvSpPr>
          <p:spPr bwMode="auto">
            <a:xfrm flipH="1">
              <a:off x="30859" y="20574"/>
              <a:ext cx="7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5" name="Line 1014"/>
            <p:cNvSpPr>
              <a:spLocks noChangeShapeType="1"/>
            </p:cNvSpPr>
            <p:nvPr/>
          </p:nvSpPr>
          <p:spPr bwMode="auto">
            <a:xfrm flipH="1">
              <a:off x="37715" y="2057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56" name="Text Box 1015"/>
            <p:cNvSpPr txBox="1">
              <a:spLocks noChangeArrowheads="1"/>
            </p:cNvSpPr>
            <p:nvPr/>
          </p:nvSpPr>
          <p:spPr bwMode="auto">
            <a:xfrm>
              <a:off x="35430" y="11428"/>
              <a:ext cx="14845" cy="7525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活動三：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魚和熊掌如何兼得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( 40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Text Box 1016"/>
            <p:cNvSpPr txBox="1">
              <a:spLocks noChangeArrowheads="1"/>
            </p:cNvSpPr>
            <p:nvPr/>
          </p:nvSpPr>
          <p:spPr bwMode="auto">
            <a:xfrm>
              <a:off x="17716" y="0"/>
              <a:ext cx="21153" cy="6858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1778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zh-TW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方案名稱 </a:t>
              </a:r>
              <a:r>
                <a:rPr kumimoji="0" lang="zh-TW" altLang="zh-TW" sz="14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樹值多少</a:t>
              </a:r>
              <a:endParaRPr kumimoji="0" lang="zh-TW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1778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en-US" altLang="zh-TW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3</a:t>
              </a:r>
              <a:r>
                <a:rPr kumimoji="0" lang="zh-TW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節課</a:t>
              </a:r>
              <a:r>
                <a:rPr kumimoji="0" lang="en-US" altLang="zh-TW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共</a:t>
              </a:r>
              <a:r>
                <a:rPr kumimoji="0" lang="en-US" altLang="zh-TW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120</a:t>
              </a:r>
              <a:r>
                <a:rPr kumimoji="0" lang="zh-TW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1778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endParaRPr kumimoji="0" lang="en-US" altLang="zh-TW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Text Box 1017"/>
            <p:cNvSpPr txBox="1">
              <a:spLocks noChangeArrowheads="1"/>
            </p:cNvSpPr>
            <p:nvPr/>
          </p:nvSpPr>
          <p:spPr bwMode="auto">
            <a:xfrm>
              <a:off x="19431" y="11428"/>
              <a:ext cx="14859" cy="809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活動二：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環境中的茶和咖啡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Text Box 1018"/>
            <p:cNvSpPr txBox="1">
              <a:spLocks noChangeArrowheads="1"/>
            </p:cNvSpPr>
            <p:nvPr/>
          </p:nvSpPr>
          <p:spPr bwMode="auto">
            <a:xfrm>
              <a:off x="1047" y="11428"/>
              <a:ext cx="16669" cy="809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活動一：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生活中的茶和咖啡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( 40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Text Box 1019"/>
            <p:cNvSpPr txBox="1">
              <a:spLocks noChangeArrowheads="1"/>
            </p:cNvSpPr>
            <p:nvPr/>
          </p:nvSpPr>
          <p:spPr bwMode="auto">
            <a:xfrm>
              <a:off x="2286" y="22857"/>
              <a:ext cx="4191" cy="41151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茶和咖啡歷史文化背景</a:t>
              </a:r>
              <a:endParaRPr kumimoji="0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Text Box 1020"/>
            <p:cNvSpPr txBox="1">
              <a:spLocks noChangeArrowheads="1"/>
            </p:cNvSpPr>
            <p:nvPr/>
          </p:nvSpPr>
          <p:spPr bwMode="auto">
            <a:xfrm>
              <a:off x="7620" y="22857"/>
              <a:ext cx="3810" cy="41144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茶和咖啡的經濟價值</a:t>
              </a:r>
              <a:endParaRPr kumimoji="0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Text Box 1021"/>
            <p:cNvSpPr txBox="1">
              <a:spLocks noChangeArrowheads="1"/>
            </p:cNvSpPr>
            <p:nvPr/>
          </p:nvSpPr>
          <p:spPr bwMode="auto">
            <a:xfrm>
              <a:off x="12192" y="22857"/>
              <a:ext cx="4191" cy="41138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茶和咖啡的健康價值</a:t>
              </a:r>
              <a:endParaRPr kumimoji="0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Text Box 1022"/>
            <p:cNvSpPr txBox="1">
              <a:spLocks noChangeArrowheads="1"/>
            </p:cNvSpPr>
            <p:nvPr/>
          </p:nvSpPr>
          <p:spPr bwMode="auto">
            <a:xfrm>
              <a:off x="35052" y="22857"/>
              <a:ext cx="3816" cy="41113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目前世界各地喝茶與咖啡的分布區域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Text Box 1023"/>
            <p:cNvSpPr txBox="1">
              <a:spLocks noChangeArrowheads="1"/>
            </p:cNvSpPr>
            <p:nvPr/>
          </p:nvSpPr>
          <p:spPr bwMode="auto">
            <a:xfrm>
              <a:off x="19050" y="22857"/>
              <a:ext cx="3810" cy="41132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茶和咖啡的種植環境</a:t>
              </a:r>
              <a:endParaRPr kumimoji="0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Text Box 1024"/>
            <p:cNvSpPr txBox="1">
              <a:spLocks noChangeArrowheads="1"/>
            </p:cNvSpPr>
            <p:nvPr/>
          </p:nvSpPr>
          <p:spPr bwMode="auto">
            <a:xfrm>
              <a:off x="28797" y="22857"/>
              <a:ext cx="3810" cy="41125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茶和咖啡對水土保持之影響</a:t>
              </a:r>
              <a:endParaRPr kumimoji="0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Text Box 1025"/>
            <p:cNvSpPr txBox="1">
              <a:spLocks noChangeArrowheads="1"/>
            </p:cNvSpPr>
            <p:nvPr/>
          </p:nvSpPr>
          <p:spPr bwMode="auto">
            <a:xfrm>
              <a:off x="40386" y="22857"/>
              <a:ext cx="4210" cy="4110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目前種植茶和咖啡的區域，其環境生態狀況為何？</a:t>
              </a:r>
              <a:endParaRPr kumimoji="0" lang="zh-TW" altLang="zh-TW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Text Box 1026"/>
            <p:cNvSpPr txBox="1">
              <a:spLocks noChangeArrowheads="1"/>
            </p:cNvSpPr>
            <p:nvPr/>
          </p:nvSpPr>
          <p:spPr bwMode="auto">
            <a:xfrm>
              <a:off x="46863" y="22857"/>
              <a:ext cx="4191" cy="41100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探討環境與經濟的抉擇</a:t>
              </a:r>
              <a:endParaRPr kumimoji="0" lang="zh-TW" altLang="zh-TW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Line 1027"/>
            <p:cNvSpPr>
              <a:spLocks noChangeShapeType="1"/>
            </p:cNvSpPr>
            <p:nvPr/>
          </p:nvSpPr>
          <p:spPr bwMode="auto">
            <a:xfrm flipH="1">
              <a:off x="48004" y="20574"/>
              <a:ext cx="15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69" name="Line 1028"/>
            <p:cNvSpPr>
              <a:spLocks noChangeShapeType="1"/>
            </p:cNvSpPr>
            <p:nvPr/>
          </p:nvSpPr>
          <p:spPr bwMode="auto">
            <a:xfrm flipH="1">
              <a:off x="42294" y="20574"/>
              <a:ext cx="14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6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781527"/>
            <a:ext cx="6120680" cy="783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200" smtClean="0"/>
              <a:t>活動一：生活中的茶和咖啡</a:t>
            </a:r>
            <a:endParaRPr lang="zh-TW" altLang="en-US" sz="3200" dirty="0" smtClean="0"/>
          </a:p>
        </p:txBody>
      </p:sp>
      <p:pic>
        <p:nvPicPr>
          <p:cNvPr id="7" name="內容版面配置區 11" descr="u0-weu-d1-04f839a85621893fa06fd507172fa9a0^pimgpsh_fullsize_distr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2329" y="2974145"/>
            <a:ext cx="2743200" cy="2057400"/>
          </a:xfrm>
        </p:spPr>
      </p:pic>
      <p:sp>
        <p:nvSpPr>
          <p:cNvPr id="8" name="Rectangle 12"/>
          <p:cNvSpPr txBox="1">
            <a:spLocks noChangeArrowheads="1"/>
          </p:cNvSpPr>
          <p:nvPr/>
        </p:nvSpPr>
        <p:spPr>
          <a:xfrm>
            <a:off x="4410050" y="3358902"/>
            <a:ext cx="3924300" cy="16043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smtClean="0"/>
              <a:t>透過網路教學影片，讓學生對於茶和咖啡有初步的認識。</a:t>
            </a:r>
            <a:endParaRPr lang="zh-TW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71605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7" descr="IMG_63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233" y="1841419"/>
            <a:ext cx="2743200" cy="2057400"/>
          </a:xfrm>
          <a:prstGeom prst="rect">
            <a:avLst/>
          </a:prstGeom>
        </p:spPr>
      </p:pic>
      <p:sp>
        <p:nvSpPr>
          <p:cNvPr id="8" name="Rectangle 12"/>
          <p:cNvSpPr txBox="1">
            <a:spLocks noChangeArrowheads="1"/>
          </p:cNvSpPr>
          <p:nvPr/>
        </p:nvSpPr>
        <p:spPr>
          <a:xfrm>
            <a:off x="3406347" y="2388214"/>
            <a:ext cx="5106727" cy="12928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dirty="0" smtClean="0"/>
              <a:t>將茶葉與咖啡粉實際交由學生觀察，分辨外表、氣味的差異。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2773474" y="1433672"/>
            <a:ext cx="3235325" cy="1216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600" dirty="0" smtClean="0"/>
              <a:t>實際觀察</a:t>
            </a:r>
          </a:p>
        </p:txBody>
      </p:sp>
      <p:pic>
        <p:nvPicPr>
          <p:cNvPr id="10" name="內容版面配置區 8" descr="20151127_IMG_1598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374" y="4217796"/>
            <a:ext cx="2743200" cy="20574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430224" y="3893574"/>
            <a:ext cx="2488332" cy="1216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600" dirty="0" smtClean="0"/>
              <a:t>分組討論</a:t>
            </a:r>
          </a:p>
        </p:txBody>
      </p:sp>
      <p:sp>
        <p:nvSpPr>
          <p:cNvPr id="12" name="Rectangle 8"/>
          <p:cNvSpPr txBox="1">
            <a:spLocks noChangeArrowheads="1"/>
          </p:cNvSpPr>
          <p:nvPr/>
        </p:nvSpPr>
        <p:spPr>
          <a:xfrm>
            <a:off x="3487113" y="4839732"/>
            <a:ext cx="5043373" cy="13415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600" smtClean="0"/>
              <a:t>將各別的學習單，分組後統整在一起。</a:t>
            </a:r>
            <a:endParaRPr lang="zh-TW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171523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63688" y="2060848"/>
            <a:ext cx="56886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54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課程前</a:t>
            </a:r>
            <a:endParaRPr lang="en-US" altLang="zh-TW" sz="5400" b="1" dirty="0" smtClean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en-US" altLang="zh-TW" sz="54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54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教師研習</a:t>
            </a:r>
            <a:endParaRPr lang="zh-TW" altLang="en-US" sz="54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205190" y="1155241"/>
            <a:ext cx="4272082" cy="77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600" dirty="0" smtClean="0"/>
              <a:t>小組發表</a:t>
            </a:r>
          </a:p>
        </p:txBody>
      </p:sp>
      <p:pic>
        <p:nvPicPr>
          <p:cNvPr id="7" name="內容版面配置區 6" descr="3q0LubIlSHSRwS_PWqqMpajvf2YpElwqdaF2rrv2GZ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888" y="2017340"/>
            <a:ext cx="2743200" cy="2057400"/>
          </a:xfrm>
        </p:spPr>
      </p:pic>
      <p:pic>
        <p:nvPicPr>
          <p:cNvPr id="8" name="內容版面配置區 8" descr="IMAG27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451" y="4310554"/>
            <a:ext cx="3648075" cy="2057400"/>
          </a:xfrm>
          <a:prstGeom prst="rect">
            <a:avLst/>
          </a:prstGeom>
        </p:spPr>
      </p:pic>
      <p:pic>
        <p:nvPicPr>
          <p:cNvPr id="10" name="Picture 8" descr="F:\五乙國際教育照片\IMG_64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9342" y="1480964"/>
            <a:ext cx="2743200" cy="2057400"/>
          </a:xfrm>
          <a:prstGeom prst="rect">
            <a:avLst/>
          </a:prstGeom>
          <a:noFill/>
        </p:spPr>
      </p:pic>
      <p:pic>
        <p:nvPicPr>
          <p:cNvPr id="11" name="Picture 7" descr="G:\DCIM\111_PANA\P11100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9342" y="3924544"/>
            <a:ext cx="27432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45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66738" y="2286000"/>
            <a:ext cx="8001000" cy="37338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學生特質不同，教學成果不一定從學習單看出來，反而從口頭發表或美編中，感受到學生的創意。</a:t>
            </a:r>
          </a:p>
          <a:p>
            <a:pPr eaLnBrk="1" hangingPunct="1"/>
            <a:r>
              <a:rPr lang="zh-TW" altLang="en-US" dirty="0" smtClean="0"/>
              <a:t>課程安排時間與實際教學時間仍有落差，未來課程內容還可再修正。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63688" y="1362427"/>
            <a:ext cx="5616624" cy="780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mtClean="0"/>
              <a:t>教學省思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710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52400" y="152400"/>
            <a:ext cx="1496898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6" name="畫布 998"/>
          <p:cNvGrpSpPr>
            <a:grpSpLocks/>
          </p:cNvGrpSpPr>
          <p:nvPr/>
        </p:nvGrpSpPr>
        <p:grpSpPr bwMode="auto">
          <a:xfrm>
            <a:off x="323528" y="1328876"/>
            <a:ext cx="8534400" cy="5052452"/>
            <a:chOff x="0" y="-2639"/>
            <a:chExt cx="52133" cy="66647"/>
          </a:xfrm>
        </p:grpSpPr>
        <p:sp>
          <p:nvSpPr>
            <p:cNvPr id="7" name="AutoShape 28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2133" cy="6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8" name="Line 1008"/>
            <p:cNvSpPr>
              <a:spLocks noChangeShapeType="1"/>
            </p:cNvSpPr>
            <p:nvPr/>
          </p:nvSpPr>
          <p:spPr bwMode="auto">
            <a:xfrm>
              <a:off x="10293" y="18521"/>
              <a:ext cx="0" cy="205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Line 1000"/>
            <p:cNvSpPr>
              <a:spLocks noChangeShapeType="1"/>
            </p:cNvSpPr>
            <p:nvPr/>
          </p:nvSpPr>
          <p:spPr bwMode="auto">
            <a:xfrm>
              <a:off x="26287" y="6858"/>
              <a:ext cx="8" cy="571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" name="Line 1001"/>
            <p:cNvSpPr>
              <a:spLocks noChangeShapeType="1"/>
            </p:cNvSpPr>
            <p:nvPr/>
          </p:nvSpPr>
          <p:spPr bwMode="auto">
            <a:xfrm>
              <a:off x="10288" y="9144"/>
              <a:ext cx="31999" cy="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" name="Line 1002"/>
            <p:cNvSpPr>
              <a:spLocks noChangeShapeType="1"/>
            </p:cNvSpPr>
            <p:nvPr/>
          </p:nvSpPr>
          <p:spPr bwMode="auto">
            <a:xfrm>
              <a:off x="10288" y="9144"/>
              <a:ext cx="8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" name="Line 1003"/>
            <p:cNvSpPr>
              <a:spLocks noChangeShapeType="1"/>
            </p:cNvSpPr>
            <p:nvPr/>
          </p:nvSpPr>
          <p:spPr bwMode="auto">
            <a:xfrm>
              <a:off x="42287" y="9144"/>
              <a:ext cx="21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" name="Line 1004"/>
            <p:cNvSpPr>
              <a:spLocks noChangeShapeType="1"/>
            </p:cNvSpPr>
            <p:nvPr/>
          </p:nvSpPr>
          <p:spPr bwMode="auto">
            <a:xfrm>
              <a:off x="6229" y="20578"/>
              <a:ext cx="7347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" name="Line 1006"/>
            <p:cNvSpPr>
              <a:spLocks noChangeShapeType="1"/>
            </p:cNvSpPr>
            <p:nvPr/>
          </p:nvSpPr>
          <p:spPr bwMode="auto">
            <a:xfrm>
              <a:off x="22453" y="20578"/>
              <a:ext cx="733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" name="Line 1007"/>
            <p:cNvSpPr>
              <a:spLocks noChangeShapeType="1"/>
            </p:cNvSpPr>
            <p:nvPr/>
          </p:nvSpPr>
          <p:spPr bwMode="auto">
            <a:xfrm>
              <a:off x="38868" y="20578"/>
              <a:ext cx="688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" name="Line 1008"/>
            <p:cNvSpPr>
              <a:spLocks noChangeShapeType="1"/>
            </p:cNvSpPr>
            <p:nvPr/>
          </p:nvSpPr>
          <p:spPr bwMode="auto">
            <a:xfrm>
              <a:off x="26295" y="19524"/>
              <a:ext cx="0" cy="104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" name="Line 1009"/>
            <p:cNvSpPr>
              <a:spLocks noChangeShapeType="1"/>
            </p:cNvSpPr>
            <p:nvPr/>
          </p:nvSpPr>
          <p:spPr bwMode="auto">
            <a:xfrm>
              <a:off x="42287" y="17145"/>
              <a:ext cx="7" cy="342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Line 1010"/>
            <p:cNvSpPr>
              <a:spLocks noChangeShapeType="1"/>
            </p:cNvSpPr>
            <p:nvPr/>
          </p:nvSpPr>
          <p:spPr bwMode="auto">
            <a:xfrm flipH="1">
              <a:off x="6216" y="20559"/>
              <a:ext cx="13" cy="22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" name="Line 1011"/>
            <p:cNvSpPr>
              <a:spLocks noChangeShapeType="1"/>
            </p:cNvSpPr>
            <p:nvPr/>
          </p:nvSpPr>
          <p:spPr bwMode="auto">
            <a:xfrm flipH="1">
              <a:off x="13576" y="20572"/>
              <a:ext cx="6" cy="228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" name="Line 1012"/>
            <p:cNvSpPr>
              <a:spLocks noChangeShapeType="1"/>
            </p:cNvSpPr>
            <p:nvPr/>
          </p:nvSpPr>
          <p:spPr bwMode="auto">
            <a:xfrm flipH="1">
              <a:off x="22447" y="20572"/>
              <a:ext cx="6" cy="228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Line 1013"/>
            <p:cNvSpPr>
              <a:spLocks noChangeShapeType="1"/>
            </p:cNvSpPr>
            <p:nvPr/>
          </p:nvSpPr>
          <p:spPr bwMode="auto">
            <a:xfrm flipH="1">
              <a:off x="29787" y="20572"/>
              <a:ext cx="7" cy="228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Line 1014"/>
            <p:cNvSpPr>
              <a:spLocks noChangeShapeType="1"/>
            </p:cNvSpPr>
            <p:nvPr/>
          </p:nvSpPr>
          <p:spPr bwMode="auto">
            <a:xfrm flipH="1">
              <a:off x="38862" y="20572"/>
              <a:ext cx="6" cy="228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Text Box 1015"/>
            <p:cNvSpPr txBox="1">
              <a:spLocks noChangeArrowheads="1"/>
            </p:cNvSpPr>
            <p:nvPr/>
          </p:nvSpPr>
          <p:spPr bwMode="auto">
            <a:xfrm>
              <a:off x="35433" y="11428"/>
              <a:ext cx="14839" cy="809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活動三：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菩提樹的生活應用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   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( 40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Text Box 1016"/>
            <p:cNvSpPr txBox="1">
              <a:spLocks noChangeArrowheads="1"/>
            </p:cNvSpPr>
            <p:nvPr/>
          </p:nvSpPr>
          <p:spPr bwMode="auto">
            <a:xfrm>
              <a:off x="17716" y="-2639"/>
              <a:ext cx="21153" cy="949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08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方案名稱 ：</a:t>
              </a: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菩提的智慧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4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節課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共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160</a:t>
              </a:r>
              <a:r>
                <a:rPr kumimoji="0" lang="zh-TW" alt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50850" algn="l"/>
                </a:tabLst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Text Box 1017"/>
            <p:cNvSpPr txBox="1">
              <a:spLocks noChangeArrowheads="1"/>
            </p:cNvSpPr>
            <p:nvPr/>
          </p:nvSpPr>
          <p:spPr bwMode="auto">
            <a:xfrm>
              <a:off x="19431" y="11430"/>
              <a:ext cx="13713" cy="8096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活動二：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植物與文化特色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80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1018"/>
            <p:cNvSpPr txBox="1">
              <a:spLocks noChangeArrowheads="1"/>
            </p:cNvSpPr>
            <p:nvPr/>
          </p:nvSpPr>
          <p:spPr bwMode="auto">
            <a:xfrm>
              <a:off x="1047" y="11428"/>
              <a:ext cx="16669" cy="8097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活動一：</a:t>
              </a:r>
              <a:endParaRPr kumimoji="0" lang="zh-TW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菩提樹的科學面向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 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( 40</a:t>
              </a:r>
              <a:r>
                <a:rPr kumimoji="0" lang="zh-TW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分鐘</a:t>
              </a:r>
              <a:r>
                <a:rPr kumimoji="0" lang="en-US" altLang="zh-TW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)</a:t>
              </a:r>
              <a:endParaRPr kumimoji="0" lang="en-US" altLang="zh-TW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Text Box 1019"/>
            <p:cNvSpPr txBox="1">
              <a:spLocks noChangeArrowheads="1"/>
            </p:cNvSpPr>
            <p:nvPr/>
          </p:nvSpPr>
          <p:spPr bwMode="auto">
            <a:xfrm>
              <a:off x="4279" y="22845"/>
              <a:ext cx="3429" cy="41150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菩提樹的生態</a:t>
              </a:r>
              <a:endPara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Text Box 1021"/>
            <p:cNvSpPr txBox="1">
              <a:spLocks noChangeArrowheads="1"/>
            </p:cNvSpPr>
            <p:nvPr/>
          </p:nvSpPr>
          <p:spPr bwMode="auto">
            <a:xfrm>
              <a:off x="11868" y="22870"/>
              <a:ext cx="3429" cy="41138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菩提樹的價值性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Text Box 1022"/>
            <p:cNvSpPr txBox="1">
              <a:spLocks noChangeArrowheads="1"/>
            </p:cNvSpPr>
            <p:nvPr/>
          </p:nvSpPr>
          <p:spPr bwMode="auto">
            <a:xfrm>
              <a:off x="37058" y="22895"/>
              <a:ext cx="3435" cy="41113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認識校園的菩提樹︱定向活動</a:t>
              </a:r>
              <a:endParaRPr kumimoji="0" lang="zh-TW" altLang="zh-TW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Text Box 1023"/>
            <p:cNvSpPr txBox="1">
              <a:spLocks noChangeArrowheads="1"/>
            </p:cNvSpPr>
            <p:nvPr/>
          </p:nvSpPr>
          <p:spPr bwMode="auto">
            <a:xfrm>
              <a:off x="20669" y="22845"/>
              <a:ext cx="3429" cy="41131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佛教文化在亞洲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Text Box 1026"/>
            <p:cNvSpPr txBox="1">
              <a:spLocks noChangeArrowheads="1"/>
            </p:cNvSpPr>
            <p:nvPr/>
          </p:nvSpPr>
          <p:spPr bwMode="auto">
            <a:xfrm>
              <a:off x="43891" y="22845"/>
              <a:ext cx="3410" cy="4109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菩提樹在生活上的應用</a:t>
              </a:r>
              <a:endPara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Line 1027"/>
            <p:cNvSpPr>
              <a:spLocks noChangeShapeType="1"/>
            </p:cNvSpPr>
            <p:nvPr/>
          </p:nvSpPr>
          <p:spPr bwMode="auto">
            <a:xfrm flipH="1">
              <a:off x="45751" y="20572"/>
              <a:ext cx="13" cy="228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33" name="Text Box 1029"/>
            <p:cNvSpPr txBox="1">
              <a:spLocks noChangeArrowheads="1"/>
            </p:cNvSpPr>
            <p:nvPr/>
          </p:nvSpPr>
          <p:spPr bwMode="auto">
            <a:xfrm>
              <a:off x="28086" y="22889"/>
              <a:ext cx="3429" cy="41119"/>
            </a:xfrm>
            <a:prstGeom prst="rect">
              <a:avLst/>
            </a:prstGeom>
            <a:solidFill>
              <a:srgbClr val="B6DDE8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菩提樹的文化觀</a:t>
              </a:r>
              <a:endParaRPr kumimoji="0" lang="zh-TW" altLang="zh-TW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2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1196752"/>
            <a:ext cx="8001000" cy="682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 smtClean="0"/>
              <a:t>活動一：菩提樹的科學面向 </a:t>
            </a:r>
            <a:r>
              <a:rPr lang="en-US" altLang="zh-TW" sz="2400" dirty="0" smtClean="0"/>
              <a:t>(40</a:t>
            </a:r>
            <a:r>
              <a:rPr lang="zh-TW" altLang="en-US" sz="2400" dirty="0" smtClean="0"/>
              <a:t>分鐘</a:t>
            </a:r>
            <a:r>
              <a:rPr lang="en-US" altLang="zh-TW" sz="2400" dirty="0" smtClean="0"/>
              <a:t>)</a:t>
            </a:r>
            <a:endParaRPr lang="en-US" altLang="zh-TW" sz="2400" dirty="0"/>
          </a:p>
        </p:txBody>
      </p:sp>
      <p:pic>
        <p:nvPicPr>
          <p:cNvPr id="7" name="Picture 17" descr="IMG_20151124_1537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880" y="3490097"/>
            <a:ext cx="1620001" cy="2880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IMG_20151124_1536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911" y="2240906"/>
            <a:ext cx="1620001" cy="288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779912" y="2801491"/>
            <a:ext cx="4787826" cy="2319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圖片和影片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引導學童初步認識菩提樹的外形特徵 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探討與分享適合菩提樹生長的環境與氣候 </a:t>
            </a:r>
          </a:p>
          <a:p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解說菩提樹的實用價值 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77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7075" y="1619490"/>
            <a:ext cx="8001000" cy="729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活動二：植物文化特色 </a:t>
            </a:r>
            <a:r>
              <a:rPr lang="en-US" altLang="zh-TW" dirty="0" smtClean="0"/>
              <a:t>(80</a:t>
            </a:r>
            <a:r>
              <a:rPr lang="zh-TW" altLang="en-US" dirty="0" smtClean="0"/>
              <a:t>分鐘</a:t>
            </a:r>
            <a:r>
              <a:rPr lang="en-US" altLang="zh-TW" dirty="0" smtClean="0"/>
              <a:t>)</a:t>
            </a:r>
            <a:endParaRPr lang="en-US" altLang="zh-TW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067944" y="2590800"/>
            <a:ext cx="4499794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smtClean="0"/>
              <a:t>搭配學校二樓穿堂世界地圖，教導學生從地圖上探訪佛教的傳道路線，並認識世界上的國家</a:t>
            </a:r>
          </a:p>
          <a:p>
            <a:r>
              <a:rPr lang="zh-TW" altLang="en-US" sz="2400" smtClean="0"/>
              <a:t>分組報告世界各國的國花或國樹，並分享其所代表的文化意涵</a:t>
            </a:r>
            <a:endParaRPr lang="zh-TW" altLang="en-US" sz="2400" dirty="0"/>
          </a:p>
        </p:txBody>
      </p:sp>
      <p:pic>
        <p:nvPicPr>
          <p:cNvPr id="9" name="Picture 18" descr="14483707835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660" y="2348880"/>
            <a:ext cx="2743200" cy="2057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CIMG67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800" y="4523983"/>
            <a:ext cx="2743200" cy="2057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7544" y="1268760"/>
            <a:ext cx="8001000" cy="1216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活動三：菩提樹的生活應用 </a:t>
            </a:r>
            <a:endParaRPr lang="zh-TW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292080" y="2438400"/>
            <a:ext cx="3275658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mtClean="0"/>
              <a:t>小組上台報告：菩提樹在生活上的實際運用。 </a:t>
            </a:r>
          </a:p>
          <a:p>
            <a:r>
              <a:rPr lang="zh-TW" altLang="en-US" smtClean="0"/>
              <a:t>個人完成統整學習單</a:t>
            </a:r>
            <a:endParaRPr lang="zh-TW" altLang="en-US" dirty="0"/>
          </a:p>
        </p:txBody>
      </p:sp>
      <p:pic>
        <p:nvPicPr>
          <p:cNvPr id="8" name="Picture 17" descr="CIMG6696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383" y="4323928"/>
            <a:ext cx="3673475" cy="2057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3" descr="CIMG672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893" y="2266528"/>
            <a:ext cx="2743200" cy="2057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6" descr="CIMG6688"/>
          <p:cNvPicPr>
            <a:picLocks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6434" y="3044994"/>
            <a:ext cx="3673475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70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成果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51520" y="119675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7544" y="1211933"/>
            <a:ext cx="8001000" cy="1216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教學省思</a:t>
            </a:r>
            <a:endParaRPr lang="zh-TW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66738" y="2286000"/>
            <a:ext cx="80010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部分學生還能將過去自然課所學應用在課程中，實屬珍貴，但大部分學生仍須從基本樹葉的外在表徵學起。</a:t>
            </a:r>
          </a:p>
          <a:p>
            <a:r>
              <a:rPr lang="zh-TW" altLang="en-US" dirty="0" smtClean="0"/>
              <a:t>六年級處事效率較高，尤其在分組討論上，未來可在部分議題上加廣或加深，達到同儕互相學習的效果。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01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9632" y="1484784"/>
            <a:ext cx="6624736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54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課程檢核</a:t>
            </a:r>
            <a:endParaRPr lang="en-US" altLang="zh-TW" sz="5400" b="1" dirty="0" smtClean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8800" b="1" dirty="0" smtClean="0">
                <a:ln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待</a:t>
            </a:r>
            <a:r>
              <a:rPr lang="zh-TW" altLang="en-US" sz="8800" b="1" dirty="0">
                <a:ln/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</a:t>
            </a:r>
            <a:endParaRPr lang="en-US" altLang="zh-TW" sz="8800" b="1" dirty="0" smtClean="0">
              <a:ln/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en-US" altLang="zh-TW" sz="48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48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洪夢華老師</a:t>
            </a:r>
            <a:endParaRPr lang="zh-TW" altLang="en-US" sz="4800" b="1" dirty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032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87624" y="1628800"/>
            <a:ext cx="6624736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54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課程環境</a:t>
            </a:r>
            <a:endParaRPr lang="en-US" altLang="zh-TW" sz="5400" b="1" dirty="0" smtClean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en-US" altLang="zh-TW" sz="48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48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學校國際化</a:t>
            </a:r>
            <a:endParaRPr lang="zh-TW" altLang="en-US" sz="4800" b="1" dirty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8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校園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出版外文文宣品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4416" t="15445" r="32493" b="6128"/>
          <a:stretch/>
        </p:blipFill>
        <p:spPr>
          <a:xfrm>
            <a:off x="2447764" y="1584777"/>
            <a:ext cx="3600400" cy="479968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07704" y="1000002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學校形象英語文宣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26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活動前準備</a:t>
            </a:r>
            <a:r>
              <a:rPr lang="en-US" altLang="zh-TW" b="1" dirty="0" smtClean="0">
                <a:solidFill>
                  <a:schemeClr val="bg1"/>
                </a:solidFill>
              </a:rPr>
              <a:t>-</a:t>
            </a:r>
            <a:r>
              <a:rPr lang="zh-TW" altLang="en-US" sz="4000" b="1" dirty="0" smtClean="0">
                <a:solidFill>
                  <a:srgbClr val="7030A0"/>
                </a:solidFill>
              </a:rPr>
              <a:t>教師知能研習</a:t>
            </a:r>
            <a:endParaRPr lang="zh-TW" altLang="en-US" sz="4000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23182" y="5207820"/>
            <a:ext cx="37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講師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iEARN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Tawian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吳翠玲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理事長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11660" y="1199971"/>
            <a:ext cx="54726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err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iEARN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國際教育實務工作</a:t>
            </a:r>
            <a:r>
              <a:rPr lang="zh-TW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坊</a:t>
            </a:r>
            <a:endParaRPr lang="en-US" altLang="zh-TW" sz="32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sz="2000" b="1" dirty="0">
                <a:solidFill>
                  <a:srgbClr val="660066"/>
                </a:solidFill>
              </a:rPr>
              <a:t>國際筆友與線上交流參與模式</a:t>
            </a:r>
            <a:r>
              <a:rPr lang="zh-TW" altLang="zh-TW" sz="2000" b="1" dirty="0" smtClean="0">
                <a:solidFill>
                  <a:srgbClr val="660066"/>
                </a:solidFill>
              </a:rPr>
              <a:t>介紹</a:t>
            </a:r>
            <a:endParaRPr lang="zh-TW" altLang="en-US" sz="3200" dirty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584576" y="2440692"/>
            <a:ext cx="389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讓老師們了解專案中有哪些可開發應用且符合現實需求的教材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19400"/>
            <a:ext cx="3635896" cy="272692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78443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36137"/>
            <a:ext cx="7427168" cy="922114"/>
          </a:xfrm>
        </p:spPr>
        <p:txBody>
          <a:bodyPr/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校園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國際化訊息環境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616" y="2325441"/>
            <a:ext cx="3840000" cy="28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9224" y="2329742"/>
            <a:ext cx="3840000" cy="288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979712" y="1269363"/>
            <a:ext cx="47525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國際時事教育櫥窗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917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36137"/>
            <a:ext cx="7427168" cy="922114"/>
          </a:xfrm>
        </p:spPr>
        <p:txBody>
          <a:bodyPr/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校園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sz="36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國際化訊息環境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35696" y="1305056"/>
            <a:ext cx="47525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國際教育專欄</a:t>
            </a:r>
            <a:endParaRPr lang="zh-TW" altLang="en-US" sz="32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64351"/>
            <a:ext cx="3840000" cy="2880000"/>
          </a:xfrm>
          <a:prstGeom prst="rect">
            <a:avLst/>
          </a:prstGeom>
        </p:spPr>
      </p:pic>
      <p:sp>
        <p:nvSpPr>
          <p:cNvPr id="6" name="向左箭號圖說文字 5"/>
          <p:cNvSpPr/>
          <p:nvPr/>
        </p:nvSpPr>
        <p:spPr>
          <a:xfrm>
            <a:off x="3055551" y="2377788"/>
            <a:ext cx="5832648" cy="3185051"/>
          </a:xfrm>
          <a:prstGeom prst="leftArrowCallou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46147" r="34738" b="5873"/>
          <a:stretch/>
        </p:blipFill>
        <p:spPr>
          <a:xfrm>
            <a:off x="5220072" y="2924944"/>
            <a:ext cx="3668127" cy="21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人力國際化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sz="40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設專責單位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9"/>
          <a:stretch/>
        </p:blipFill>
        <p:spPr>
          <a:xfrm>
            <a:off x="1547664" y="2492896"/>
            <a:ext cx="6278198" cy="305832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27584" y="136777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由校內三位專任英語教師</a:t>
            </a:r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成立英語教師設群，</a:t>
            </a:r>
            <a:endParaRPr lang="en-US" altLang="zh-TW" sz="28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負責與外師及外賓溝通</a:t>
            </a:r>
            <a:endParaRPr lang="zh-TW" altLang="en-US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20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36137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行政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sz="36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行政用雙語表單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95736" y="1300877"/>
            <a:ext cx="47525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zh-TW" altLang="en-US" sz="3200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學校信封雙語化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6" b="20187"/>
          <a:stretch/>
        </p:blipFill>
        <p:spPr>
          <a:xfrm>
            <a:off x="665820" y="1913552"/>
            <a:ext cx="4932040" cy="1800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64" y="3969872"/>
            <a:ext cx="3215274" cy="2411456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1583668" y="5175600"/>
            <a:ext cx="2664296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寄信給聖誕老公公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1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36137"/>
            <a:ext cx="7427168" cy="922114"/>
          </a:xfrm>
        </p:spPr>
        <p:txBody>
          <a:bodyPr/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行政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國際化</a:t>
            </a:r>
            <a:r>
              <a:rPr kumimoji="1" lang="en-US" altLang="zh-TW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kumimoji="1" lang="zh-TW" altLang="en-US" sz="36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提升教務服務品質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195736" y="1300877"/>
            <a:ext cx="475252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zh-TW" altLang="en-US" sz="3200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成績單</a:t>
            </a:r>
            <a:r>
              <a:rPr kumimoji="1" lang="zh-TW" altLang="en-US" sz="3200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雙</a:t>
            </a:r>
            <a:r>
              <a:rPr kumimoji="1" lang="zh-TW" altLang="en-US" sz="3200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語化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292" y="2215778"/>
            <a:ext cx="3564581" cy="25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776" y="2597972"/>
            <a:ext cx="3564581" cy="252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3845" y="3159203"/>
            <a:ext cx="356458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學習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國際化－</a:t>
            </a:r>
            <a:r>
              <a:rPr kumimoji="1" lang="zh-TW" altLang="en-US" sz="36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引進國際人士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18866"/>
            <a:ext cx="6386087" cy="36000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123728" y="1196752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外師參與甄選－－試教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081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1387"/>
              </p:ext>
            </p:extLst>
          </p:nvPr>
        </p:nvGraphicFramePr>
        <p:xfrm>
          <a:off x="2807804" y="1658417"/>
          <a:ext cx="5112568" cy="7235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3" imgW="7547040" imgH="10693080" progId="AcroExch.Document.7">
                  <p:embed/>
                </p:oleObj>
              </mc:Choice>
              <mc:Fallback>
                <p:oleObj name="Acrobat Document" r:id="rId3" imgW="7547040" imgH="1069308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07804" y="1658417"/>
                        <a:ext cx="5112568" cy="7235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學習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國際化－</a:t>
            </a:r>
            <a:r>
              <a:rPr kumimoji="1" lang="zh-TW" altLang="en-US" sz="36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引進國際人士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47664" y="111916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與中正大學簽約－引進國際志工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555776" y="1658417"/>
            <a:ext cx="3672408" cy="46509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學習國際化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－</a:t>
            </a:r>
            <a:r>
              <a:rPr kumimoji="1" lang="zh-TW" altLang="en-US" sz="3600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建置</a:t>
            </a:r>
            <a:r>
              <a:rPr kumimoji="1" lang="zh-TW" altLang="en-US" sz="36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接待</a:t>
            </a:r>
            <a:r>
              <a:rPr kumimoji="1" lang="zh-TW" altLang="en-US" sz="36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家庭網絡</a:t>
            </a:r>
            <a:endParaRPr lang="zh-TW" altLang="en-US" sz="3600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19" y="1844824"/>
            <a:ext cx="4614329" cy="346074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3673804"/>
            <a:ext cx="3328984" cy="24967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24" y="1484784"/>
            <a:ext cx="1437623" cy="191683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55576" y="6212051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和接待家庭相見歡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59775" y="1383159"/>
            <a:ext cx="327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新港文化再相見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64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學習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</a:rPr>
              <a:t>國際化－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辦理英語聯歡會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1"/>
          <a:stretch/>
        </p:blipFill>
        <p:spPr>
          <a:xfrm>
            <a:off x="1403648" y="1990947"/>
            <a:ext cx="6444208" cy="414872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051720" y="1196752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學生裝扮牛仔演唱英語歌曲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752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課程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國際化－</a:t>
            </a:r>
            <a:r>
              <a:rPr kumimoji="1" lang="zh-TW" altLang="en-US" sz="3600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組成課程研發團隊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0686"/>
            <a:ext cx="3840000" cy="21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60861"/>
            <a:ext cx="3840000" cy="216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68719"/>
            <a:ext cx="3840000" cy="21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00686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活動前準備</a:t>
            </a:r>
            <a:r>
              <a:rPr lang="en-US" altLang="zh-TW" b="1" dirty="0" smtClean="0">
                <a:solidFill>
                  <a:schemeClr val="bg1"/>
                </a:solidFill>
              </a:rPr>
              <a:t>-</a:t>
            </a:r>
            <a:r>
              <a:rPr lang="zh-TW" altLang="en-US" sz="4000" b="1" dirty="0" smtClean="0">
                <a:solidFill>
                  <a:srgbClr val="7030A0"/>
                </a:solidFill>
              </a:rPr>
              <a:t>教師知能研習</a:t>
            </a:r>
            <a:endParaRPr lang="zh-TW" altLang="en-US" sz="4000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001016"/>
            <a:ext cx="3840813" cy="288365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068960"/>
            <a:ext cx="3840813" cy="287756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23528" y="5102077"/>
            <a:ext cx="375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講師</a:t>
            </a:r>
            <a:r>
              <a:rPr lang="en-US" altLang="zh-TW" b="1" dirty="0" smtClean="0"/>
              <a:t>:</a:t>
            </a:r>
            <a:r>
              <a:rPr lang="zh-TW" altLang="zh-TW" b="1" dirty="0" smtClean="0"/>
              <a:t>國立</a:t>
            </a:r>
            <a:r>
              <a:rPr lang="zh-TW" altLang="zh-TW" b="1" dirty="0"/>
              <a:t>臺北教育大學 吳麗君教授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2172681" y="1273821"/>
            <a:ext cx="4440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跨界</a:t>
            </a:r>
            <a:r>
              <a:rPr lang="en-US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看見與行動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788024" y="2636912"/>
            <a:ext cx="355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教師分組討論課程方案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18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 fontScale="90000"/>
          </a:bodyPr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課程國際化－</a:t>
            </a:r>
            <a:r>
              <a:rPr lang="zh-TW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越南文化營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DSC08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680520" cy="354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041423"/>
            <a:ext cx="2592288" cy="2717434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39552" y="551723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學生建立欣賞不同文化，尊重多元文化之情操。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38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課程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國際化－</a:t>
            </a:r>
            <a:r>
              <a:rPr lang="zh-TW" altLang="zh-TW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en-US" sz="36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越南文化</a:t>
            </a: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</a:t>
            </a:r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 descr="P10708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8" y="1264937"/>
            <a:ext cx="285375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76" y="4052051"/>
            <a:ext cx="2876210" cy="2160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90158" y="348802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教師教授母語數字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890158" y="6212051"/>
            <a:ext cx="219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教師教授母語拼音</a:t>
            </a:r>
            <a:endParaRPr lang="zh-TW" altLang="en-US" dirty="0"/>
          </a:p>
        </p:txBody>
      </p:sp>
      <p:pic>
        <p:nvPicPr>
          <p:cNvPr id="3076" name="Picture 4" descr="P107087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560" y="1413428"/>
            <a:ext cx="4134880" cy="309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100860" y="4623519"/>
            <a:ext cx="292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/>
              <a:t>校長與講師及學員大合照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27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lvl="0" algn="l"/>
            <a:r>
              <a:rPr kumimoji="1" lang="zh-TW" altLang="en-US" b="1" dirty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國際夥伴</a:t>
            </a:r>
            <a:r>
              <a:rPr kumimoji="1" lang="zh-TW" altLang="en-US" b="1" dirty="0" smtClean="0">
                <a:solidFill>
                  <a:srgbClr val="CC66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關係－</a:t>
            </a:r>
            <a:r>
              <a:rPr kumimoji="1"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參與</a:t>
            </a:r>
            <a:r>
              <a:rPr kumimoji="1"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國際性</a:t>
            </a:r>
            <a:r>
              <a:rPr kumimoji="1"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競賽</a:t>
            </a:r>
            <a:endParaRPr lang="zh-TW" altLang="zh-TW" sz="36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09241" y="1306750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機械社團參加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2015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江蘇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powertech</a:t>
            </a:r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邀請賽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4" y="3212976"/>
            <a:ext cx="3840000" cy="28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09" y="2095852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1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教</a:t>
            </a:r>
            <a:r>
              <a:rPr lang="zh-TW" altLang="en-US" b="1" dirty="0">
                <a:solidFill>
                  <a:schemeClr val="bg1"/>
                </a:solidFill>
              </a:rPr>
              <a:t>師</a:t>
            </a:r>
            <a:r>
              <a:rPr lang="zh-TW" altLang="en-US" b="1" dirty="0" smtClean="0">
                <a:solidFill>
                  <a:schemeClr val="bg1"/>
                </a:solidFill>
              </a:rPr>
              <a:t>省思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摺角紙張 6"/>
          <p:cNvSpPr/>
          <p:nvPr/>
        </p:nvSpPr>
        <p:spPr>
          <a:xfrm>
            <a:off x="1115616" y="1772816"/>
            <a:ext cx="3024336" cy="367240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indent="-457200" algn="ctr"/>
            <a:r>
              <a:rPr lang="zh-TW" altLang="en-US" dirty="0" smtClean="0"/>
              <a:t>許保雲　老師</a:t>
            </a:r>
            <a:endParaRPr lang="en-US" altLang="zh-TW" dirty="0" smtClean="0"/>
          </a:p>
          <a:p>
            <a:pPr marL="252000" indent="-457200"/>
            <a:r>
              <a:rPr lang="zh-TW" altLang="en-US" dirty="0" smtClean="0"/>
              <a:t>＠如何做國際教育？最重要的是實施者的心態</a:t>
            </a:r>
            <a:endParaRPr lang="en-US" altLang="zh-TW" dirty="0" smtClean="0"/>
          </a:p>
          <a:p>
            <a:pPr marL="252000" indent="-457200"/>
            <a:endParaRPr lang="en-US" altLang="zh-TW" dirty="0" smtClean="0"/>
          </a:p>
          <a:p>
            <a:pPr marL="252000" indent="-457200"/>
            <a:r>
              <a:rPr lang="zh-TW" altLang="en-US" dirty="0" smtClean="0"/>
              <a:t>＠</a:t>
            </a:r>
            <a:r>
              <a:rPr lang="zh-TW" altLang="en-US" dirty="0"/>
              <a:t>國際教育首要之務把世界帶回</a:t>
            </a:r>
            <a:r>
              <a:rPr lang="zh-TW" altLang="en-US" dirty="0" smtClean="0"/>
              <a:t>台灣</a:t>
            </a:r>
            <a:endParaRPr lang="en-US" altLang="zh-TW" dirty="0" smtClean="0"/>
          </a:p>
          <a:p>
            <a:pPr marL="252000" indent="-457200"/>
            <a:endParaRPr lang="en-US" altLang="zh-TW" dirty="0" smtClean="0"/>
          </a:p>
          <a:p>
            <a:pPr marL="252000" indent="-457200"/>
            <a:r>
              <a:rPr lang="zh-TW" altLang="en-US" dirty="0" smtClean="0"/>
              <a:t>＠未來實施國際教育時可以從更多的面向切入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761772"/>
            <a:ext cx="325554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教師省思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5318" r="14961" b="4455"/>
          <a:stretch/>
        </p:blipFill>
        <p:spPr>
          <a:xfrm rot="5400000">
            <a:off x="519873" y="2059380"/>
            <a:ext cx="3999438" cy="324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6769" r="17044" b="4823"/>
          <a:stretch/>
        </p:blipFill>
        <p:spPr>
          <a:xfrm rot="5400000">
            <a:off x="4232310" y="2115528"/>
            <a:ext cx="4063395" cy="30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>
            <a:normAutofit/>
          </a:bodyPr>
          <a:lstStyle/>
          <a:p>
            <a:pPr algn="l"/>
            <a:r>
              <a:rPr lang="en-US" altLang="zh-TW" b="1" dirty="0" smtClean="0">
                <a:solidFill>
                  <a:schemeClr val="bg1"/>
                </a:solidFill>
              </a:rPr>
              <a:t>105</a:t>
            </a:r>
            <a:r>
              <a:rPr lang="zh-TW" altLang="en-US" b="1" dirty="0" smtClean="0">
                <a:solidFill>
                  <a:schemeClr val="bg1"/>
                </a:solidFill>
              </a:rPr>
              <a:t>年實施方向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403648" y="1628800"/>
            <a:ext cx="626469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將國際教育融入教學課程、專題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方案</a:t>
            </a:r>
            <a:endParaRPr lang="zh-TW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zh-TW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透過課發會議達成</a:t>
            </a:r>
            <a:r>
              <a:rPr lang="zh-TW" altLang="zh-TW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共識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zh-TW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成立教師工作</a:t>
            </a:r>
            <a:r>
              <a:rPr lang="zh-TW" altLang="zh-TW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坊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zh-TW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持續</a:t>
            </a:r>
            <a:r>
              <a:rPr lang="zh-TW" altLang="zh-TW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研發國際教育課程與教材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endParaRPr lang="zh-TW" altLang="zh-TW" sz="20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規劃課程國際化</a:t>
            </a:r>
            <a:r>
              <a:rPr lang="zh-TW" altLang="zh-TW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endParaRPr lang="zh-TW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zh-TW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探索全球生態</a:t>
            </a:r>
            <a:r>
              <a:rPr lang="zh-TW" altLang="zh-TW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zh-TW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提供多元國際交流</a:t>
            </a:r>
            <a:r>
              <a:rPr lang="zh-TW" altLang="zh-TW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體驗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20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zh-TW" sz="20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辦理外語</a:t>
            </a:r>
            <a:r>
              <a:rPr lang="zh-TW" altLang="zh-TW" sz="2000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</a:t>
            </a:r>
            <a:endParaRPr lang="en-US" altLang="zh-TW" sz="2000" b="1" dirty="0" smtClean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21126612">
            <a:off x="407123" y="672281"/>
            <a:ext cx="3020719" cy="2475462"/>
          </a:xfrm>
        </p:spPr>
        <p:txBody>
          <a:bodyPr>
            <a:normAutofit fontScale="90000"/>
          </a:bodyPr>
          <a:lstStyle/>
          <a:p>
            <a:r>
              <a:rPr lang="en-US" altLang="zh-TW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altLang="zh-TW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zh-TW" alt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感謝聆聽</a:t>
            </a:r>
            <a:r>
              <a:rPr lang="en-US" altLang="zh-TW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altLang="zh-TW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zh-TW" alt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敬請指</a:t>
            </a:r>
            <a:r>
              <a:rPr lang="zh-TW" alt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教</a:t>
            </a:r>
            <a:r>
              <a:rPr lang="en-US" altLang="zh-TW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altLang="zh-TW" sz="4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altLang="zh-TW" sz="4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chemeClr val="bg1"/>
                </a:solidFill>
              </a:rPr>
              <a:t>活動前準備</a:t>
            </a:r>
            <a:r>
              <a:rPr lang="en-US" altLang="zh-TW" b="1" dirty="0">
                <a:solidFill>
                  <a:schemeClr val="bg1"/>
                </a:solidFill>
              </a:rPr>
              <a:t>-</a:t>
            </a:r>
            <a:r>
              <a:rPr lang="zh-TW" altLang="en-US" sz="4000" b="1" dirty="0">
                <a:solidFill>
                  <a:srgbClr val="7030A0"/>
                </a:solidFill>
              </a:rPr>
              <a:t>教師知能研習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7"/>
          <a:stretch/>
        </p:blipFill>
        <p:spPr>
          <a:xfrm>
            <a:off x="611560" y="2350039"/>
            <a:ext cx="3500207" cy="2104665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30760"/>
          <a:stretch/>
        </p:blipFill>
        <p:spPr>
          <a:xfrm>
            <a:off x="4716016" y="3429000"/>
            <a:ext cx="3840813" cy="199665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691680" y="1340768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學校本位國際教育實務分享 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78515" y="4571423"/>
            <a:ext cx="3744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/>
              <a:t>前任 及人中學教務主任  </a:t>
            </a:r>
            <a:endParaRPr lang="en-US" altLang="zh-TW" sz="1600" dirty="0" smtClean="0"/>
          </a:p>
          <a:p>
            <a:pPr algn="ctr"/>
            <a:r>
              <a:rPr lang="zh-TW" altLang="en-US" dirty="0" smtClean="0"/>
              <a:t>講師：  宏仁女中     孫宏禮 校</a:t>
            </a:r>
            <a:r>
              <a:rPr lang="zh-TW" altLang="en-US" dirty="0"/>
              <a:t>長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709846" y="2943464"/>
            <a:ext cx="369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教師認真聽講並思索學校推動方向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7906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22114"/>
          </a:xfrm>
        </p:spPr>
        <p:txBody>
          <a:bodyPr/>
          <a:lstStyle/>
          <a:p>
            <a:pPr algn="l"/>
            <a:r>
              <a:rPr lang="zh-TW" altLang="en-US" b="1" dirty="0">
                <a:solidFill>
                  <a:schemeClr val="bg1"/>
                </a:solidFill>
              </a:rPr>
              <a:t>活動前準備</a:t>
            </a:r>
            <a:r>
              <a:rPr lang="en-US" altLang="zh-TW" b="1" dirty="0">
                <a:solidFill>
                  <a:schemeClr val="bg1"/>
                </a:solidFill>
              </a:rPr>
              <a:t>-</a:t>
            </a:r>
            <a:r>
              <a:rPr lang="zh-TW" altLang="en-US" sz="4000" b="1" dirty="0">
                <a:solidFill>
                  <a:srgbClr val="7030A0"/>
                </a:solidFill>
              </a:rPr>
              <a:t>教師知能研習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chemeClr val="accent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chemeClr val="accent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91680" y="1340768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Y견고딕"/>
              </a:rPr>
              <a:t>教材解構再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HY견고딕"/>
              </a:rPr>
              <a:t>重建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9512" y="4330568"/>
            <a:ext cx="3744416" cy="318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TW" altLang="en-US" b="1" dirty="0" smtClean="0"/>
              <a:t>講師</a:t>
            </a:r>
            <a:r>
              <a:rPr lang="zh-TW" altLang="en-US" b="1" dirty="0"/>
              <a:t>：</a:t>
            </a:r>
            <a:r>
              <a:rPr lang="zh-TW" altLang="en-US" b="1" dirty="0" smtClean="0"/>
              <a:t>林文虎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4644008" y="2253205"/>
            <a:ext cx="3696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/>
              <a:t>以原課程、原教學單元素材：</a:t>
            </a:r>
            <a:r>
              <a:rPr lang="zh-TW" altLang="zh-TW" dirty="0"/>
              <a:t>協同各年段領域教學研究會，以不影響教學目標的基礎，進行全球化視野的開拓之課程設計及教學實施，</a:t>
            </a:r>
            <a:endParaRPr lang="zh-TW" altLang="en-US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1" y="1971803"/>
            <a:ext cx="4080033" cy="229501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34543"/>
            <a:ext cx="4872121" cy="2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31840" y="6381328"/>
            <a:ext cx="2232248" cy="40011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TW" altLang="en-US" sz="20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嘉義縣新港國小</a:t>
            </a:r>
            <a:endParaRPr lang="zh-TW" altLang="en-US" sz="2000" b="1" dirty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87624" y="2060848"/>
            <a:ext cx="6624736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TW" altLang="en-US" sz="54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課程執行</a:t>
            </a:r>
            <a:endParaRPr lang="en-US" altLang="zh-TW" sz="5400" b="1" dirty="0" smtClean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r"/>
            <a:r>
              <a:rPr lang="en-US" altLang="zh-TW" sz="40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4000" b="1" dirty="0" smtClean="0">
                <a:ln/>
                <a:solidFill>
                  <a:srgbClr val="8064A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台灣欒樹與印度菩提</a:t>
            </a:r>
            <a:endParaRPr lang="zh-TW" altLang="en-US" sz="4000" b="1" dirty="0">
              <a:ln/>
              <a:solidFill>
                <a:srgbClr val="8064A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81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2546</Words>
  <Application>Microsoft Office PowerPoint</Application>
  <PresentationFormat>如螢幕大小 (4:3)</PresentationFormat>
  <Paragraphs>417</Paragraphs>
  <Slides>66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66</vt:i4>
      </vt:variant>
    </vt:vector>
  </HeadingPairs>
  <TitlesOfParts>
    <vt:vector size="75" baseType="lpstr">
      <vt:lpstr>Arial Unicode MS</vt:lpstr>
      <vt:lpstr>HY견고딕</vt:lpstr>
      <vt:lpstr>新細明體</vt:lpstr>
      <vt:lpstr>標楷體</vt:lpstr>
      <vt:lpstr>Arial</vt:lpstr>
      <vt:lpstr>Calibri</vt:lpstr>
      <vt:lpstr>Times New Roman</vt:lpstr>
      <vt:lpstr>Office 佈景主題</vt:lpstr>
      <vt:lpstr>Acrobat Document</vt:lpstr>
      <vt:lpstr>104新港國小學習國際化計畫</vt:lpstr>
      <vt:lpstr>細說從頭</vt:lpstr>
      <vt:lpstr>新港國小的過往</vt:lpstr>
      <vt:lpstr>PowerPoint 簡報</vt:lpstr>
      <vt:lpstr>活動前準備-教師知能研習</vt:lpstr>
      <vt:lpstr>活動前準備-教師知能研習</vt:lpstr>
      <vt:lpstr>活動前準備-教師知能研習</vt:lpstr>
      <vt:lpstr>活動前準備-教師知能研習</vt:lpstr>
      <vt:lpstr>PowerPoint 簡報</vt:lpstr>
      <vt:lpstr>104學校國際化-學習國際化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學習國際化-成果</vt:lpstr>
      <vt:lpstr>PowerPoint 簡報</vt:lpstr>
      <vt:lpstr>PowerPoint 簡報</vt:lpstr>
      <vt:lpstr>校園國際化-出版外文文宣品</vt:lpstr>
      <vt:lpstr>校園國際化-國際化訊息環境</vt:lpstr>
      <vt:lpstr>校園國際化-國際化訊息環境</vt:lpstr>
      <vt:lpstr>人力國際化-設專責單位</vt:lpstr>
      <vt:lpstr>行政國際化-行政用雙語表單</vt:lpstr>
      <vt:lpstr>行政國際化-提升教務服務品質</vt:lpstr>
      <vt:lpstr>學習國際化－引進國際人士</vt:lpstr>
      <vt:lpstr>學習國際化－引進國際人士</vt:lpstr>
      <vt:lpstr>學習國際化－建置接待家庭網絡</vt:lpstr>
      <vt:lpstr>學習國際化－辦理英語聯歡會</vt:lpstr>
      <vt:lpstr>課程國際化－組成課程研發團隊</vt:lpstr>
      <vt:lpstr>課程國際化－辦理越南文化營</vt:lpstr>
      <vt:lpstr>課程國際化－辦理越南文化營</vt:lpstr>
      <vt:lpstr>國際夥伴關係－參與國際性競賽</vt:lpstr>
      <vt:lpstr>教師省思</vt:lpstr>
      <vt:lpstr>教師省思</vt:lpstr>
      <vt:lpstr>105年實施方向</vt:lpstr>
      <vt:lpstr> 感謝聆聽 敬請指教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Anita Sung</dc:creator>
  <cp:lastModifiedBy>User</cp:lastModifiedBy>
  <cp:revision>87</cp:revision>
  <dcterms:created xsi:type="dcterms:W3CDTF">2012-03-27T01:56:07Z</dcterms:created>
  <dcterms:modified xsi:type="dcterms:W3CDTF">2015-12-04T00:18:55Z</dcterms:modified>
</cp:coreProperties>
</file>